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54" r:id="rId1"/>
  </p:sldMasterIdLst>
  <p:notesMasterIdLst>
    <p:notesMasterId r:id="rId28"/>
  </p:notesMasterIdLst>
  <p:sldIdLst>
    <p:sldId id="486" r:id="rId2"/>
    <p:sldId id="709" r:id="rId3"/>
    <p:sldId id="710" r:id="rId4"/>
    <p:sldId id="681" r:id="rId5"/>
    <p:sldId id="683" r:id="rId6"/>
    <p:sldId id="706" r:id="rId7"/>
    <p:sldId id="684" r:id="rId8"/>
    <p:sldId id="700" r:id="rId9"/>
    <p:sldId id="686" r:id="rId10"/>
    <p:sldId id="701" r:id="rId11"/>
    <p:sldId id="702" r:id="rId12"/>
    <p:sldId id="688" r:id="rId13"/>
    <p:sldId id="703" r:id="rId14"/>
    <p:sldId id="690" r:id="rId15"/>
    <p:sldId id="691" r:id="rId16"/>
    <p:sldId id="704" r:id="rId17"/>
    <p:sldId id="699" r:id="rId18"/>
    <p:sldId id="705" r:id="rId19"/>
    <p:sldId id="663" r:id="rId20"/>
    <p:sldId id="677" r:id="rId21"/>
    <p:sldId id="673" r:id="rId22"/>
    <p:sldId id="679" r:id="rId23"/>
    <p:sldId id="708" r:id="rId24"/>
    <p:sldId id="707" r:id="rId25"/>
    <p:sldId id="711" r:id="rId26"/>
    <p:sldId id="354" r:id="rId27"/>
  </p:sldIdLst>
  <p:sldSz cx="6858000" cy="5143500"/>
  <p:notesSz cx="7315200" cy="96012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4A8"/>
    <a:srgbClr val="6D96C1"/>
    <a:srgbClr val="8B81D2"/>
    <a:srgbClr val="57A7B5"/>
    <a:srgbClr val="3A81BA"/>
    <a:srgbClr val="113989"/>
    <a:srgbClr val="326DE6"/>
    <a:srgbClr val="44633B"/>
    <a:srgbClr val="60895C"/>
    <a:srgbClr val="618A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C406632-CD35-4155-AB85-D9FB7DC75D17}">
  <a:tblStyle styleId="{2C406632-CD35-4155-AB85-D9FB7DC75D17}" styleName="Table_0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0" autoAdjust="0"/>
    <p:restoredTop sz="96433" autoAdjust="0"/>
  </p:normalViewPr>
  <p:slideViewPr>
    <p:cSldViewPr snapToGrid="0">
      <p:cViewPr varScale="1">
        <p:scale>
          <a:sx n="115" d="100"/>
          <a:sy n="115" d="100"/>
        </p:scale>
        <p:origin x="533" y="67"/>
      </p:cViewPr>
      <p:guideLst>
        <p:guide orient="horz" pos="1620"/>
        <p:guide pos="2160"/>
      </p:guideLst>
    </p:cSldViewPr>
  </p:slideViewPr>
  <p:outlineViewPr>
    <p:cViewPr>
      <p:scale>
        <a:sx n="33" d="100"/>
        <a:sy n="33" d="100"/>
      </p:scale>
      <p:origin x="0" y="-4518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59" cy="4320540"/>
          </a:xfrm>
          <a:prstGeom prst="rect">
            <a:avLst/>
          </a:prstGeom>
          <a:noFill/>
          <a:ln>
            <a:noFill/>
          </a:ln>
        </p:spPr>
        <p:txBody>
          <a:bodyPr lIns="96645" tIns="96645" rIns="96645" bIns="9664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937160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59" cy="4320540"/>
          </a:xfrm>
          <a:prstGeom prst="rect">
            <a:avLst/>
          </a:prstGeom>
        </p:spPr>
        <p:txBody>
          <a:bodyPr lIns="96645" tIns="96645" rIns="96645" bIns="9664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8352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1817121" y="1583342"/>
            <a:ext cx="4526531" cy="1159856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l">
              <a:spcBef>
                <a:spcPts val="0"/>
              </a:spcBef>
              <a:buSzPct val="100000"/>
              <a:defRPr sz="3000"/>
            </a:lvl1pPr>
            <a:lvl2pPr algn="ctr">
              <a:spcBef>
                <a:spcPts val="0"/>
              </a:spcBef>
              <a:buSzPct val="100000"/>
              <a:defRPr sz="3600"/>
            </a:lvl2pPr>
            <a:lvl3pPr algn="ctr">
              <a:spcBef>
                <a:spcPts val="0"/>
              </a:spcBef>
              <a:buSzPct val="100000"/>
              <a:defRPr sz="3600"/>
            </a:lvl3pPr>
            <a:lvl4pPr algn="ctr">
              <a:spcBef>
                <a:spcPts val="0"/>
              </a:spcBef>
              <a:buSzPct val="100000"/>
              <a:defRPr sz="3600"/>
            </a:lvl4pPr>
            <a:lvl5pPr algn="ctr">
              <a:spcBef>
                <a:spcPts val="0"/>
              </a:spcBef>
              <a:buSzPct val="100000"/>
              <a:defRPr sz="3600"/>
            </a:lvl5pPr>
            <a:lvl6pPr algn="ctr">
              <a:spcBef>
                <a:spcPts val="0"/>
              </a:spcBef>
              <a:buSzPct val="100000"/>
              <a:defRPr sz="3600"/>
            </a:lvl6pPr>
            <a:lvl7pPr algn="ctr">
              <a:spcBef>
                <a:spcPts val="0"/>
              </a:spcBef>
              <a:buSzPct val="100000"/>
              <a:defRPr sz="3600"/>
            </a:lvl7pPr>
            <a:lvl8pPr algn="ctr">
              <a:spcBef>
                <a:spcPts val="0"/>
              </a:spcBef>
              <a:buSzPct val="100000"/>
              <a:defRPr sz="3600"/>
            </a:lvl8pPr>
            <a:lvl9pPr algn="ctr">
              <a:spcBef>
                <a:spcPts val="0"/>
              </a:spcBef>
              <a:buSzPct val="100000"/>
              <a:defRPr sz="3600"/>
            </a:lvl9pPr>
          </a:lstStyle>
          <a:p>
            <a:endParaRPr dirty="0"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1817121" y="2840058"/>
            <a:ext cx="4526531" cy="78473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l">
              <a:spcBef>
                <a:spcPts val="0"/>
              </a:spcBef>
              <a:buClr>
                <a:schemeClr val="dk2"/>
              </a:buClr>
              <a:buNone/>
              <a:defRPr sz="1800"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225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225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225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225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225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225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225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225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7" name="Picture 6" descr="Rancher-Logo-Final(5.2).png"/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736" y="4337856"/>
            <a:ext cx="1453458" cy="816952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 noGrp="1"/>
          </p:cNvSpPr>
          <p:nvPr userDrawn="1"/>
        </p:nvSpPr>
        <p:spPr bwMode="auto">
          <a:xfrm>
            <a:off x="246084" y="4760925"/>
            <a:ext cx="2865172" cy="238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327" tIns="34163" rIns="68327" bIns="34163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75" dirty="0">
                <a:solidFill>
                  <a:schemeClr val="bg1"/>
                </a:solidFill>
                <a:latin typeface="Arial" pitchFamily="34" charset="0"/>
                <a:ea typeface="ＭＳ Ｐゴシック" pitchFamily="27" charset="-128"/>
                <a:cs typeface="ＭＳ Ｐゴシック" pitchFamily="27" charset="-128"/>
              </a:rPr>
              <a:t>© 2016 </a:t>
            </a:r>
            <a:r>
              <a:rPr lang="en-US" sz="675" baseline="0" dirty="0">
                <a:solidFill>
                  <a:schemeClr val="bg1"/>
                </a:solidFill>
                <a:latin typeface="Arial" pitchFamily="34" charset="0"/>
                <a:ea typeface="ＭＳ Ｐゴシック" pitchFamily="27" charset="-128"/>
                <a:cs typeface="ＭＳ Ｐゴシック" pitchFamily="27" charset="-128"/>
              </a:rPr>
              <a:t>Rancher Labs, Inc .</a:t>
            </a:r>
            <a:endParaRPr lang="en-US" sz="675" dirty="0">
              <a:solidFill>
                <a:schemeClr val="bg1"/>
              </a:solidFill>
              <a:latin typeface="Arial" pitchFamily="34" charset="0"/>
              <a:ea typeface="ＭＳ Ｐゴシック" pitchFamily="27" charset="-128"/>
              <a:cs typeface="ＭＳ Ｐゴシック" pitchFamily="27" charset="-128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342900" y="205978"/>
            <a:ext cx="61722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342900" y="1210628"/>
            <a:ext cx="6172200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4178" y="4798995"/>
            <a:ext cx="296415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EBBCF-A997-4D1C-90E2-4306146DD6E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3"/>
          <p:cNvSpPr txBox="1">
            <a:spLocks noGrp="1"/>
          </p:cNvSpPr>
          <p:nvPr userDrawn="1"/>
        </p:nvSpPr>
        <p:spPr bwMode="auto">
          <a:xfrm>
            <a:off x="431716" y="4817228"/>
            <a:ext cx="1182236" cy="23816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68327" tIns="34163" rIns="68327" bIns="34163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75" dirty="0">
                <a:solidFill>
                  <a:schemeClr val="tx1"/>
                </a:solidFill>
                <a:latin typeface="Arial" pitchFamily="34" charset="0"/>
                <a:ea typeface="ＭＳ Ｐゴシック" pitchFamily="27" charset="-128"/>
                <a:cs typeface="ＭＳ Ｐゴシック" pitchFamily="27" charset="-128"/>
              </a:rPr>
              <a:t>© 2016 </a:t>
            </a:r>
            <a:r>
              <a:rPr lang="en-US" sz="675" baseline="0" dirty="0">
                <a:solidFill>
                  <a:schemeClr val="tx1"/>
                </a:solidFill>
                <a:latin typeface="Arial" pitchFamily="34" charset="0"/>
                <a:ea typeface="ＭＳ Ｐゴシック" pitchFamily="27" charset="-128"/>
                <a:cs typeface="ＭＳ Ｐゴシック" pitchFamily="27" charset="-128"/>
              </a:rPr>
              <a:t>Rancher Labs, Inc .</a:t>
            </a:r>
            <a:endParaRPr lang="en-US" sz="675" dirty="0">
              <a:solidFill>
                <a:schemeClr val="tx1"/>
              </a:solidFill>
              <a:latin typeface="Arial" pitchFamily="34" charset="0"/>
              <a:ea typeface="ＭＳ Ｐゴシック" pitchFamily="27" charset="-128"/>
              <a:cs typeface="ＭＳ Ｐゴシック" pitchFamily="27" charset="-128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4178" y="4798995"/>
            <a:ext cx="296415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EBBCF-A997-4D1C-90E2-4306146DD6E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444085" y="4798993"/>
            <a:ext cx="1360358" cy="20774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ＭＳ Ｐゴシック" pitchFamily="27" charset="-128"/>
                <a:cs typeface="ＭＳ Ｐゴシック" pitchFamily="27" charset="-128"/>
              </a:rPr>
              <a:t>© 2016 </a:t>
            </a:r>
            <a:r>
              <a:rPr lang="en-US" sz="75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ＭＳ Ｐゴシック" pitchFamily="27" charset="-128"/>
                <a:cs typeface="ＭＳ Ｐゴシック" pitchFamily="27" charset="-128"/>
              </a:rPr>
              <a:t>Rancher Labs, Inc .</a:t>
            </a:r>
            <a:endParaRPr lang="en-US" sz="75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ＭＳ Ｐゴシック" pitchFamily="27" charset="-128"/>
              <a:cs typeface="ＭＳ Ｐゴシック" pitchFamily="2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783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342900" y="205978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42900" y="1200150"/>
            <a:ext cx="6172200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8" name="Footer Placeholder 3"/>
          <p:cNvSpPr txBox="1">
            <a:spLocks noGrp="1"/>
          </p:cNvSpPr>
          <p:nvPr userDrawn="1"/>
        </p:nvSpPr>
        <p:spPr bwMode="auto">
          <a:xfrm>
            <a:off x="411429" y="4817230"/>
            <a:ext cx="2865172" cy="238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327" tIns="34163" rIns="68327" bIns="34163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75" dirty="0">
                <a:solidFill>
                  <a:srgbClr val="4D4F53"/>
                </a:solidFill>
                <a:latin typeface="Arial" pitchFamily="34" charset="0"/>
                <a:ea typeface="ＭＳ Ｐゴシック" pitchFamily="27" charset="-128"/>
                <a:cs typeface="ＭＳ Ｐゴシック" pitchFamily="27" charset="-128"/>
              </a:rPr>
              <a:t>© 2015</a:t>
            </a:r>
            <a:r>
              <a:rPr lang="en-US" sz="675" baseline="0" dirty="0">
                <a:solidFill>
                  <a:srgbClr val="4D4F53"/>
                </a:solidFill>
                <a:latin typeface="Arial" pitchFamily="34" charset="0"/>
                <a:ea typeface="ＭＳ Ｐゴシック" pitchFamily="27" charset="-128"/>
                <a:cs typeface="ＭＳ Ｐゴシック" pitchFamily="27" charset="-128"/>
              </a:rPr>
              <a:t> Rancher Labs, Inc.</a:t>
            </a:r>
            <a:endParaRPr lang="en-US" sz="675" dirty="0">
              <a:solidFill>
                <a:srgbClr val="4D4F53"/>
              </a:solidFill>
              <a:latin typeface="Arial" pitchFamily="34" charset="0"/>
              <a:ea typeface="ＭＳ Ｐゴシック" pitchFamily="27" charset="-128"/>
              <a:cs typeface="ＭＳ Ｐゴシック" pitchFamily="27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4178" y="4798995"/>
            <a:ext cx="296415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EBBCF-A997-4D1C-90E2-4306146DD6E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Rancher-Logo-Final(5.2)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576" y="4683552"/>
            <a:ext cx="777239" cy="484565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</p:sldLayoutIdLst>
  <p:hf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image" Target="../media/image9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6.png"/><Relationship Id="rId2" Type="http://schemas.openxmlformats.org/officeDocument/2006/relationships/image" Target="../media/image25.png"/><Relationship Id="rId16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5" Type="http://schemas.openxmlformats.org/officeDocument/2006/relationships/image" Target="../media/image11.jpe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8.png"/><Relationship Id="rId14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908821" y="1839711"/>
            <a:ext cx="5482752" cy="869892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zh-CN" altLang="en-US" sz="2800" dirty="0"/>
              <a:t>如何让</a:t>
            </a:r>
            <a:r>
              <a:rPr lang="en-US" altLang="zh-CN" sz="2800" dirty="0"/>
              <a:t>Docker</a:t>
            </a:r>
            <a:r>
              <a:rPr lang="zh-CN" altLang="en-US" sz="2800" dirty="0"/>
              <a:t>容器在企业中投产</a:t>
            </a:r>
            <a:endParaRPr lang="en-US" sz="2800" dirty="0"/>
          </a:p>
        </p:txBody>
      </p:sp>
      <p:sp>
        <p:nvSpPr>
          <p:cNvPr id="24" name="Shape 24"/>
          <p:cNvSpPr txBox="1">
            <a:spLocks noGrp="1"/>
          </p:cNvSpPr>
          <p:nvPr>
            <p:ph type="subTitle" idx="1"/>
          </p:nvPr>
        </p:nvSpPr>
        <p:spPr>
          <a:xfrm>
            <a:off x="908824" y="2772978"/>
            <a:ext cx="5056631" cy="811943"/>
          </a:xfrm>
          <a:prstGeom prst="rect">
            <a:avLst/>
          </a:prstGeom>
        </p:spPr>
        <p:txBody>
          <a:bodyPr lIns="68569" tIns="68569" rIns="68569" bIns="68569" anchor="t" anchorCtr="0">
            <a:normAutofit fontScale="85000" lnSpcReduction="20000"/>
          </a:bodyPr>
          <a:lstStyle/>
          <a:p>
            <a:r>
              <a:rPr lang="zh-CN" altLang="en-US" sz="21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梁胜</a:t>
            </a:r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ea typeface="Roboto Slab" pitchFamily="2" charset="0"/>
                <a:cs typeface="Arial" panose="020B0604020202020204" pitchFamily="34" charset="0"/>
              </a:rPr>
              <a:t>, CEO, Rancher Labs</a:t>
            </a:r>
            <a:b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ea typeface="Roboto Slab" pitchFamily="2" charset="0"/>
                <a:cs typeface="Arial" panose="020B0604020202020204" pitchFamily="34" charset="0"/>
              </a:rPr>
            </a:br>
            <a:endParaRPr lang="en-US" sz="2100" dirty="0">
              <a:solidFill>
                <a:schemeClr val="tx1"/>
              </a:solidFill>
              <a:latin typeface="Arial" panose="020B0604020202020204" pitchFamily="34" charset="0"/>
              <a:ea typeface="Roboto Slab" pitchFamily="2" charset="0"/>
              <a:cs typeface="Arial" panose="020B0604020202020204" pitchFamily="34" charset="0"/>
            </a:endParaRPr>
          </a:p>
          <a:p>
            <a:r>
              <a:rPr lang="en-US" sz="2100" dirty="0">
                <a:solidFill>
                  <a:schemeClr val="tx1"/>
                </a:solidFill>
                <a:latin typeface="Arial" panose="020B0604020202020204" pitchFamily="34" charset="0"/>
                <a:ea typeface="Roboto Slab" pitchFamily="2" charset="0"/>
                <a:cs typeface="Arial" panose="020B0604020202020204" pitchFamily="34" charset="0"/>
              </a:rPr>
              <a:t>June 4</a:t>
            </a:r>
            <a:r>
              <a:rPr lang="en" sz="2100" dirty="0">
                <a:solidFill>
                  <a:schemeClr val="tx1"/>
                </a:solidFill>
                <a:latin typeface="Arial" panose="020B0604020202020204" pitchFamily="34" charset="0"/>
                <a:ea typeface="Roboto Slab" pitchFamily="2" charset="0"/>
                <a:cs typeface="Arial" panose="020B0604020202020204" pitchFamily="34" charset="0"/>
              </a:rPr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3923362288"/>
      </p:ext>
    </p:extLst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IaaS</a:t>
            </a:r>
            <a:r>
              <a:rPr lang="zh-CN" altLang="en-US" sz="3200" dirty="0"/>
              <a:t>仅仅实现了快速部署虚拟机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0EBBCF-A997-4D1C-90E2-4306146DD6E7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55" y="2196125"/>
            <a:ext cx="1440811" cy="1440811"/>
          </a:xfrm>
          <a:prstGeom prst="rect">
            <a:avLst/>
          </a:prstGeom>
        </p:spPr>
      </p:pic>
      <p:pic>
        <p:nvPicPr>
          <p:cNvPr id="12" name="Picture 2" descr="http://packetpushers.net/wp-content/uploads/2015/03/openstack-logo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594" y="2232607"/>
            <a:ext cx="735524" cy="73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upload.wikimedia.org/wikipedia/commons/thumb/1/1d/AmazonWebservices_Logo.svg/1280px-AmazonWebservices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101" y="3333978"/>
            <a:ext cx="735524" cy="24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texastech.edu/it/tosm/vmpricingtool/images/v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299" y="1879373"/>
            <a:ext cx="383639" cy="383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texastech.edu/it/tosm/vmpricingtool/images/v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218" y="2579038"/>
            <a:ext cx="383639" cy="383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www.texastech.edu/it/tosm/vmpricingtool/images/v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045" y="2289200"/>
            <a:ext cx="383639" cy="383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texastech.edu/it/tosm/vmpricingtool/images/v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746" y="3169579"/>
            <a:ext cx="383639" cy="383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texastech.edu/it/tosm/vmpricingtool/images/v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707" y="3424014"/>
            <a:ext cx="383639" cy="383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texastech.edu/it/tosm/vmpricingtool/images/v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321" y="3828327"/>
            <a:ext cx="383639" cy="383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/>
          <p:cNvCxnSpPr>
            <a:stCxn id="6" idx="3"/>
          </p:cNvCxnSpPr>
          <p:nvPr/>
        </p:nvCxnSpPr>
        <p:spPr>
          <a:xfrm flipV="1">
            <a:off x="1726665" y="2600366"/>
            <a:ext cx="1001945" cy="316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726667" y="3142157"/>
            <a:ext cx="958067" cy="316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609649" y="2132972"/>
            <a:ext cx="1117994" cy="326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636100" y="2481019"/>
            <a:ext cx="923743" cy="39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609650" y="2600366"/>
            <a:ext cx="1412033" cy="158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3696323" y="3367789"/>
            <a:ext cx="863519" cy="9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686677" y="3606051"/>
            <a:ext cx="1149887" cy="392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3696325" y="3521678"/>
            <a:ext cx="1303940" cy="115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724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87" y="652212"/>
            <a:ext cx="6459829" cy="642938"/>
          </a:xfrm>
        </p:spPr>
        <p:txBody>
          <a:bodyPr/>
          <a:lstStyle/>
          <a:p>
            <a:r>
              <a:rPr lang="zh-CN" altLang="en-US" sz="2800" dirty="0"/>
              <a:t>快速部署虚拟机不解决应用部署问题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0EBBCF-A997-4D1C-90E2-4306146DD6E7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88" y="1525025"/>
            <a:ext cx="4705109" cy="271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755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963" y="690253"/>
            <a:ext cx="6172200" cy="545672"/>
          </a:xfrm>
          <a:noFill/>
          <a:ln>
            <a:noFill/>
          </a:ln>
        </p:spPr>
        <p:txBody>
          <a:bodyPr lIns="68569" tIns="68569" rIns="68569" bIns="68569" anchor="b" anchorCtr="0"/>
          <a:lstStyle/>
          <a:p>
            <a:r>
              <a:rPr lang="zh-CN" altLang="en-US" sz="3200" spc="-113" dirty="0">
                <a:solidFill>
                  <a:schemeClr val="tx1"/>
                </a:solidFill>
              </a:rPr>
              <a:t>容器改变了应用部署和管理的模式</a:t>
            </a:r>
            <a:endParaRPr lang="en-US" sz="3200" spc="-113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93825" y="3820151"/>
            <a:ext cx="296415" cy="205978"/>
          </a:xfrm>
        </p:spPr>
        <p:txBody>
          <a:bodyPr/>
          <a:lstStyle/>
          <a:p>
            <a:fld id="{B70EBBCF-A997-4D1C-90E2-4306146DD6E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62043" y="1704123"/>
            <a:ext cx="934871" cy="16619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docker-compose.yml</a:t>
            </a:r>
            <a:endParaRPr lang="en-US" sz="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6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r>
              <a:rPr lang="en-US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lb</a:t>
            </a:r>
            <a:r>
              <a:rPr lang="en-US" sz="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600" dirty="0">
                <a:latin typeface="Consolas" panose="020B0609020204030204" pitchFamily="49" charset="0"/>
                <a:cs typeface="Consolas" panose="020B0609020204030204" pitchFamily="49" charset="0"/>
              </a:rPr>
              <a:t>  image: </a:t>
            </a:r>
            <a:r>
              <a:rPr lang="en-US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haproxy</a:t>
            </a:r>
            <a:br>
              <a:rPr lang="en-US" sz="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600" dirty="0">
                <a:latin typeface="Consolas" panose="020B0609020204030204" pitchFamily="49" charset="0"/>
                <a:cs typeface="Consolas" panose="020B0609020204030204" pitchFamily="49" charset="0"/>
              </a:rPr>
              <a:t>    links:</a:t>
            </a:r>
          </a:p>
          <a:p>
            <a:r>
              <a:rPr lang="en-US" sz="600" dirty="0">
                <a:latin typeface="Consolas" panose="020B0609020204030204" pitchFamily="49" charset="0"/>
                <a:cs typeface="Consolas" panose="020B0609020204030204" pitchFamily="49" charset="0"/>
              </a:rPr>
              <a:t>    - web</a:t>
            </a:r>
            <a:br>
              <a:rPr lang="en-US" sz="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web</a:t>
            </a:r>
            <a:r>
              <a:rPr lang="en-US" sz="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600" dirty="0">
                <a:latin typeface="Consolas" panose="020B0609020204030204" pitchFamily="49" charset="0"/>
                <a:cs typeface="Consolas" panose="020B0609020204030204" pitchFamily="49" charset="0"/>
              </a:rPr>
              <a:t>  image: </a:t>
            </a:r>
            <a:r>
              <a:rPr lang="en-US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br>
              <a:rPr lang="en-US" sz="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600" dirty="0">
                <a:latin typeface="Consolas" panose="020B0609020204030204" pitchFamily="49" charset="0"/>
                <a:cs typeface="Consolas" panose="020B0609020204030204" pitchFamily="49" charset="0"/>
              </a:rPr>
              <a:t>  links:</a:t>
            </a:r>
            <a:br>
              <a:rPr lang="en-US" sz="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600" dirty="0">
                <a:latin typeface="Consolas" panose="020B0609020204030204" pitchFamily="49" charset="0"/>
                <a:cs typeface="Consolas" panose="020B0609020204030204" pitchFamily="49" charset="0"/>
              </a:rPr>
              <a:t>    - </a:t>
            </a:r>
            <a:r>
              <a:rPr lang="en-US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br>
              <a:rPr lang="en-US" sz="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600" dirty="0">
                <a:latin typeface="Consolas" panose="020B0609020204030204" pitchFamily="49" charset="0"/>
                <a:cs typeface="Consolas" panose="020B0609020204030204" pitchFamily="49" charset="0"/>
              </a:rPr>
              <a:t>    - zookeeper</a:t>
            </a:r>
            <a:br>
              <a:rPr lang="en-US" sz="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zookeeper</a:t>
            </a:r>
            <a:r>
              <a:rPr lang="en-US" sz="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600" dirty="0">
                <a:latin typeface="Consolas" panose="020B0609020204030204" pitchFamily="49" charset="0"/>
                <a:cs typeface="Consolas" panose="020B0609020204030204" pitchFamily="49" charset="0"/>
              </a:rPr>
              <a:t>  image: zookeeper</a:t>
            </a:r>
            <a:br>
              <a:rPr lang="en-US" sz="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600" dirty="0">
                <a:latin typeface="Consolas" panose="020B0609020204030204" pitchFamily="49" charset="0"/>
                <a:cs typeface="Consolas" panose="020B0609020204030204" pitchFamily="49" charset="0"/>
              </a:rPr>
              <a:t>  links:</a:t>
            </a:r>
            <a:br>
              <a:rPr lang="en-US" sz="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600" dirty="0">
                <a:latin typeface="Consolas" panose="020B0609020204030204" pitchFamily="49" charset="0"/>
                <a:cs typeface="Consolas" panose="020B0609020204030204" pitchFamily="49" charset="0"/>
              </a:rPr>
              <a:t>    - zookeeper</a:t>
            </a:r>
            <a:br>
              <a:rPr lang="en-US" sz="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sz="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600" dirty="0">
                <a:latin typeface="Consolas" panose="020B0609020204030204" pitchFamily="49" charset="0"/>
                <a:cs typeface="Consolas" panose="020B0609020204030204" pitchFamily="49" charset="0"/>
              </a:rPr>
              <a:t>  image: </a:t>
            </a:r>
            <a:r>
              <a:rPr lang="en-US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mysql</a:t>
            </a:r>
            <a:endParaRPr lang="en-US" sz="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4607426" y="2007754"/>
            <a:ext cx="122796" cy="1898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382" y="1727529"/>
            <a:ext cx="405681" cy="23928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135903" y="1735337"/>
            <a:ext cx="2792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LB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46364" y="2265203"/>
            <a:ext cx="34336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Web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47557" y="3212725"/>
            <a:ext cx="5549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Zookeeper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928" y="2244853"/>
            <a:ext cx="405681" cy="23928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335" y="2931814"/>
            <a:ext cx="405681" cy="239288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4160585" y="3212725"/>
            <a:ext cx="4411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MySQL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603" y="2921677"/>
            <a:ext cx="405681" cy="239288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 flipV="1">
            <a:off x="4440941" y="2537047"/>
            <a:ext cx="134801" cy="3519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592616" y="2541533"/>
            <a:ext cx="376696" cy="3568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408596" y="1949096"/>
            <a:ext cx="995993" cy="995993"/>
            <a:chOff x="387847" y="1317932"/>
            <a:chExt cx="1168028" cy="1168028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847" y="1317932"/>
              <a:ext cx="1168028" cy="1168028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00000">
              <a:off x="628207" y="1976879"/>
              <a:ext cx="275758" cy="162654"/>
            </a:xfrm>
            <a:prstGeom prst="rect">
              <a:avLst/>
            </a:prstGeom>
          </p:spPr>
        </p:pic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222" y="2240365"/>
            <a:ext cx="405681" cy="239288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4488965" y="2523577"/>
            <a:ext cx="384432" cy="3674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897649" y="2528106"/>
            <a:ext cx="112041" cy="3608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780965" y="2012569"/>
            <a:ext cx="121574" cy="1877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ight Arrow 7"/>
          <p:cNvSpPr/>
          <p:nvPr/>
        </p:nvSpPr>
        <p:spPr>
          <a:xfrm>
            <a:off x="2882348" y="2265203"/>
            <a:ext cx="909431" cy="4547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510846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spc="-113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场景</a:t>
            </a:r>
            <a:r>
              <a:rPr lang="en-US" altLang="zh-CN" sz="2800" spc="-113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800" spc="-113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2800" dirty="0"/>
              <a:t>企业应用商店和一键部署应用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0EBBCF-A997-4D1C-90E2-4306146DD6E7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341" y="1705430"/>
            <a:ext cx="3316796" cy="2044775"/>
          </a:xfrm>
          <a:prstGeom prst="rect">
            <a:avLst/>
          </a:prstGeom>
        </p:spPr>
      </p:pic>
      <p:sp>
        <p:nvSpPr>
          <p:cNvPr id="6" name="Isosceles Triangle 5"/>
          <p:cNvSpPr/>
          <p:nvPr/>
        </p:nvSpPr>
        <p:spPr>
          <a:xfrm rot="5400000">
            <a:off x="1238829" y="2519845"/>
            <a:ext cx="728417" cy="27660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7" name="TextBox 6"/>
          <p:cNvSpPr txBox="1"/>
          <p:nvPr/>
        </p:nvSpPr>
        <p:spPr>
          <a:xfrm>
            <a:off x="254000" y="2415775"/>
            <a:ext cx="1270557" cy="48474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3600" b="1" spc="-150">
                <a:solidFill>
                  <a:srgbClr val="0074A8"/>
                </a:solidFill>
              </a:defRPr>
            </a:lvl1pPr>
          </a:lstStyle>
          <a:p>
            <a:r>
              <a:rPr lang="zh-CN" altLang="en-US" sz="2100" dirty="0"/>
              <a:t>应用上架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01919" y="2410612"/>
            <a:ext cx="1270557" cy="48474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3600" b="1" spc="-150">
                <a:solidFill>
                  <a:srgbClr val="0074A8"/>
                </a:solidFill>
              </a:defRPr>
            </a:lvl1pPr>
          </a:lstStyle>
          <a:p>
            <a:r>
              <a:rPr lang="zh-CN" altLang="en-US" sz="2100" dirty="0"/>
              <a:t>一键部署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899407" y="2514679"/>
            <a:ext cx="728417" cy="27660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</p:spTree>
    <p:extLst>
      <p:ext uri="{BB962C8B-B14F-4D97-AF65-F5344CB8AC3E}">
        <p14:creationId xmlns:p14="http://schemas.microsoft.com/office/powerpoint/2010/main" val="4233429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625" y="985839"/>
            <a:ext cx="2877732" cy="25334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" y="1522189"/>
            <a:ext cx="3792668" cy="13132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3314" y="2835413"/>
            <a:ext cx="3617187" cy="771161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b" anchorCtr="0">
            <a:no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lang="en-US" altLang="zh-CN" sz="1800" b="1" spc="-113" dirty="0">
                <a:solidFill>
                  <a:srgbClr val="58585A"/>
                </a:solidFill>
              </a:rPr>
              <a:t>BMC Remedy</a:t>
            </a:r>
            <a:r>
              <a:rPr lang="zh-CN" altLang="en-US" sz="1800" b="1" spc="-113" dirty="0">
                <a:solidFill>
                  <a:srgbClr val="58585A"/>
                </a:solidFill>
              </a:rPr>
              <a:t>，安装包有十几</a:t>
            </a:r>
            <a:r>
              <a:rPr lang="en-US" altLang="zh-CN" sz="1800" b="1" spc="-113" dirty="0">
                <a:solidFill>
                  <a:srgbClr val="58585A"/>
                </a:solidFill>
              </a:rPr>
              <a:t>GB</a:t>
            </a:r>
            <a:endParaRPr lang="zh-CN" altLang="en-US" sz="1800" b="1" spc="-113" dirty="0">
              <a:solidFill>
                <a:srgbClr val="5858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037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4178" y="5464782"/>
            <a:ext cx="296415" cy="205978"/>
          </a:xfrm>
        </p:spPr>
        <p:txBody>
          <a:bodyPr/>
          <a:lstStyle/>
          <a:p>
            <a:fld id="{B70EBBCF-A997-4D1C-90E2-4306146DD6E7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395" y="1532848"/>
            <a:ext cx="1241240" cy="1886504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42387" y="1869735"/>
            <a:ext cx="1361717" cy="1329581"/>
            <a:chOff x="125571" y="513225"/>
            <a:chExt cx="1815622" cy="1772775"/>
          </a:xfrm>
        </p:grpSpPr>
        <p:sp>
          <p:nvSpPr>
            <p:cNvPr id="3" name="Rectangle 2"/>
            <p:cNvSpPr/>
            <p:nvPr/>
          </p:nvSpPr>
          <p:spPr>
            <a:xfrm>
              <a:off x="125571" y="513225"/>
              <a:ext cx="1815622" cy="1772775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283029" y="1066800"/>
              <a:ext cx="142602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433639" y="623445"/>
              <a:ext cx="1147409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50" b="1" spc="-113" dirty="0">
                  <a:solidFill>
                    <a:srgbClr val="58585A"/>
                  </a:solidFill>
                </a:rPr>
                <a:t>Hadoop </a:t>
              </a:r>
              <a:r>
                <a:rPr lang="zh-CN" altLang="en-US" sz="1050" b="1" spc="-113" dirty="0">
                  <a:solidFill>
                    <a:srgbClr val="58585A"/>
                  </a:solidFill>
                </a:rPr>
                <a:t>集群</a:t>
              </a:r>
              <a:endParaRPr lang="zh-CN" altLang="en-US" sz="1050" b="1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068" y="1232219"/>
              <a:ext cx="1303950" cy="308602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418746" y="1860737"/>
              <a:ext cx="1138177" cy="296438"/>
            </a:xfrm>
            <a:prstGeom prst="rect">
              <a:avLst/>
            </a:prstGeom>
            <a:solidFill>
              <a:srgbClr val="0074A8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dirty="0"/>
                <a:t>一键部署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550" y="652172"/>
            <a:ext cx="2039042" cy="1988261"/>
          </a:xfrm>
          <a:prstGeom prst="rect">
            <a:avLst/>
          </a:prstGeom>
        </p:spPr>
      </p:pic>
      <p:sp>
        <p:nvSpPr>
          <p:cNvPr id="15" name="Isosceles Triangle 14"/>
          <p:cNvSpPr/>
          <p:nvPr/>
        </p:nvSpPr>
        <p:spPr>
          <a:xfrm rot="5400000">
            <a:off x="1605620" y="2435402"/>
            <a:ext cx="522957" cy="198245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16" name="Isosceles Triangle 15"/>
          <p:cNvSpPr/>
          <p:nvPr/>
        </p:nvSpPr>
        <p:spPr>
          <a:xfrm rot="3529967">
            <a:off x="3650447" y="1809074"/>
            <a:ext cx="522957" cy="198245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18" name="Isosceles Triangle 17"/>
          <p:cNvSpPr/>
          <p:nvPr/>
        </p:nvSpPr>
        <p:spPr>
          <a:xfrm rot="6608673">
            <a:off x="3650447" y="3100193"/>
            <a:ext cx="522957" cy="198245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6480" y="2786761"/>
            <a:ext cx="2043113" cy="153590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87301" y="794885"/>
            <a:ext cx="2900073" cy="39241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b" anchorCtr="0">
            <a:no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lang="en-US" altLang="zh-CN" sz="2100" b="1" spc="-113" dirty="0">
                <a:solidFill>
                  <a:srgbClr val="58585A"/>
                </a:solidFill>
              </a:rPr>
              <a:t>Hadoop </a:t>
            </a:r>
            <a:r>
              <a:rPr lang="zh-CN" altLang="en-US" sz="2100" b="1" spc="-113" dirty="0">
                <a:solidFill>
                  <a:srgbClr val="58585A"/>
                </a:solidFill>
              </a:rPr>
              <a:t>集群和一键部署</a:t>
            </a:r>
          </a:p>
        </p:txBody>
      </p:sp>
    </p:spTree>
    <p:extLst>
      <p:ext uri="{BB962C8B-B14F-4D97-AF65-F5344CB8AC3E}">
        <p14:creationId xmlns:p14="http://schemas.microsoft.com/office/powerpoint/2010/main" val="3813732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spc="-113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场景</a:t>
            </a:r>
            <a:r>
              <a:rPr lang="en-US" altLang="zh-CN" sz="2400" spc="-113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400" spc="-113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 多环境，多资源池的</a:t>
            </a:r>
            <a:r>
              <a:rPr lang="en-US" altLang="zh-CN" sz="2400" spc="-113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DevOps</a:t>
            </a:r>
            <a:r>
              <a:rPr lang="zh-CN" altLang="en-US" sz="2400" spc="-113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流水线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0EBBCF-A997-4D1C-90E2-4306146DD6E7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90595" y="1847270"/>
            <a:ext cx="6224454" cy="887274"/>
            <a:chOff x="452824" y="2600740"/>
            <a:chExt cx="8299270" cy="1183032"/>
          </a:xfrm>
        </p:grpSpPr>
        <p:sp>
          <p:nvSpPr>
            <p:cNvPr id="6" name="Right Arrow 5"/>
            <p:cNvSpPr/>
            <p:nvPr/>
          </p:nvSpPr>
          <p:spPr>
            <a:xfrm>
              <a:off x="1330973" y="2896923"/>
              <a:ext cx="422987" cy="2095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3425" y="3337496"/>
              <a:ext cx="908796" cy="4462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50" dirty="0"/>
                <a:t>Develop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23130" y="3337496"/>
              <a:ext cx="648040" cy="4462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50" dirty="0"/>
                <a:t>Build</a:t>
              </a:r>
            </a:p>
          </p:txBody>
        </p:sp>
        <p:sp>
          <p:nvSpPr>
            <p:cNvPr id="9" name="Right Arrow 8"/>
            <p:cNvSpPr/>
            <p:nvPr/>
          </p:nvSpPr>
          <p:spPr>
            <a:xfrm>
              <a:off x="2726104" y="2896923"/>
              <a:ext cx="422987" cy="2095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295361" y="3337496"/>
              <a:ext cx="947268" cy="4462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50" dirty="0"/>
                <a:t>Package</a:t>
              </a: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4177666" y="2896923"/>
              <a:ext cx="422987" cy="2095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69824" y="3337496"/>
              <a:ext cx="594608" cy="4462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50" dirty="0"/>
                <a:t>Test</a:t>
              </a:r>
            </a:p>
          </p:txBody>
        </p:sp>
        <p:pic>
          <p:nvPicPr>
            <p:cNvPr id="13" name="Picture 6" descr="http://simpleicon.com/wp-content/uploads/Code-Optimization-2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824" y="2637820"/>
              <a:ext cx="727723" cy="727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ight Arrow 13"/>
            <p:cNvSpPr/>
            <p:nvPr/>
          </p:nvSpPr>
          <p:spPr>
            <a:xfrm>
              <a:off x="5629228" y="2896923"/>
              <a:ext cx="422987" cy="2095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940704" y="3337496"/>
              <a:ext cx="1549997" cy="4462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50" dirty="0"/>
                <a:t>Deploy/Upgrade</a:t>
              </a:r>
            </a:p>
          </p:txBody>
        </p:sp>
        <p:pic>
          <p:nvPicPr>
            <p:cNvPr id="16" name="Picture 8" descr="http://images.clipartpanda.com/cloud-icon-png-clouds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8908" y="2600740"/>
              <a:ext cx="801882" cy="801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ight Arrow 16"/>
            <p:cNvSpPr/>
            <p:nvPr/>
          </p:nvSpPr>
          <p:spPr>
            <a:xfrm>
              <a:off x="7314492" y="2896923"/>
              <a:ext cx="422987" cy="2095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856122" y="3318099"/>
              <a:ext cx="895972" cy="4462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50" dirty="0"/>
                <a:t>Operate</a:t>
              </a:r>
            </a:p>
          </p:txBody>
        </p:sp>
        <p:pic>
          <p:nvPicPr>
            <p:cNvPr id="19" name="Picture 12" descr="http://icons.iconarchive.com/icons/pixelkit/gentle-edges/128/Monitor-Chart-icon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5962" y="2642000"/>
              <a:ext cx="719363" cy="719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6" descr="https://s3.amazonaws.com/kinlane-productions/bw-icons/bw-shipping-container.png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3787" y="2757319"/>
              <a:ext cx="579893" cy="488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http://datasourceconsulting.com/wp-content/uploads/2015/06/Business-Intelligence-Tools.png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8069" y="2695690"/>
              <a:ext cx="671184" cy="611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2" descr="http://www.clker.com/cliparts/e/v/A/R/K/t/transparent-magnifying-glass-hi.png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6597" y="2727955"/>
              <a:ext cx="526431" cy="5474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/>
          <p:cNvGrpSpPr/>
          <p:nvPr/>
        </p:nvGrpSpPr>
        <p:grpSpPr>
          <a:xfrm>
            <a:off x="412004" y="2797237"/>
            <a:ext cx="2942075" cy="770876"/>
            <a:chOff x="549339" y="2872398"/>
            <a:chExt cx="3922765" cy="1027834"/>
          </a:xfrm>
        </p:grpSpPr>
        <p:pic>
          <p:nvPicPr>
            <p:cNvPr id="2050" name="Picture 2" descr="http://st4.internetdevels.net/sites/default/files/public/styles/937s/public/blog_preview/jenkins_new_0.jpg?itok=wC7EVb3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1116" y="2872398"/>
              <a:ext cx="1543397" cy="1027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2985" y="3063656"/>
              <a:ext cx="698319" cy="374029"/>
            </a:xfrm>
            <a:prstGeom prst="rect">
              <a:avLst/>
            </a:prstGeom>
          </p:spPr>
        </p:pic>
        <p:pic>
          <p:nvPicPr>
            <p:cNvPr id="2052" name="Picture 4" descr="https://assets-cdn.github.com/images/modules/logos_page/Octocat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348" y="3044200"/>
              <a:ext cx="484798" cy="403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339" y="3447449"/>
              <a:ext cx="699175" cy="304591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3217060" y="3466906"/>
              <a:ext cx="12550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solidFill>
                    <a:srgbClr val="0070C0"/>
                  </a:solidFill>
                </a:rPr>
                <a:t>Docker Hub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342846" y="2910991"/>
            <a:ext cx="3434340" cy="1208789"/>
            <a:chOff x="4457126" y="3024067"/>
            <a:chExt cx="4579120" cy="1611719"/>
          </a:xfrm>
        </p:grpSpPr>
        <p:sp>
          <p:nvSpPr>
            <p:cNvPr id="23" name="Rounded Rectangle 22"/>
            <p:cNvSpPr/>
            <p:nvPr/>
          </p:nvSpPr>
          <p:spPr>
            <a:xfrm>
              <a:off x="4849402" y="3024067"/>
              <a:ext cx="3869882" cy="699122"/>
            </a:xfrm>
            <a:prstGeom prst="roundRect">
              <a:avLst>
                <a:gd name="adj" fmla="val 7042"/>
              </a:avLst>
            </a:prstGeom>
            <a:solidFill>
              <a:schemeClr val="l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spc="-113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企业容器云</a:t>
              </a:r>
              <a:endParaRPr lang="en-US" sz="1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2051" name="Group 2050"/>
            <p:cNvGrpSpPr/>
            <p:nvPr/>
          </p:nvGrpSpPr>
          <p:grpSpPr>
            <a:xfrm>
              <a:off x="4457126" y="3914519"/>
              <a:ext cx="4579120" cy="721267"/>
              <a:chOff x="4309337" y="3931881"/>
              <a:chExt cx="4579120" cy="721267"/>
            </a:xfrm>
          </p:grpSpPr>
          <p:pic>
            <p:nvPicPr>
              <p:cNvPr id="31" name="Picture 30" descr="http://upload.wikimedia.org/wikipedia/commons/thumb/1/1d/AmazonWebservices_Logo.svg/1280px-AmazonWebservices_Logo.svg.png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9337" y="4108091"/>
                <a:ext cx="888995" cy="3555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40400" y="4108090"/>
                <a:ext cx="1049972" cy="367835"/>
              </a:xfrm>
              <a:prstGeom prst="rect">
                <a:avLst/>
              </a:prstGeom>
            </p:spPr>
          </p:pic>
          <p:pic>
            <p:nvPicPr>
              <p:cNvPr id="34" name="Picture 2" descr="http://www.chinatechnews.com/wp-content/uploads/aliyun-logo.jpg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5589" y="4108091"/>
                <a:ext cx="1105360" cy="367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048" name="Group 2047"/>
              <p:cNvGrpSpPr/>
              <p:nvPr/>
            </p:nvGrpSpPr>
            <p:grpSpPr>
              <a:xfrm>
                <a:off x="7924090" y="4029178"/>
                <a:ext cx="964367" cy="490617"/>
                <a:chOff x="7924090" y="4029178"/>
                <a:chExt cx="964367" cy="490617"/>
              </a:xfrm>
            </p:grpSpPr>
            <p:pic>
              <p:nvPicPr>
                <p:cNvPr id="3" name="Picture 2" descr="http://img5.cache.netease.com/photo/0009/2013-06-13/917QG72I0AI20009.jpg"/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93929" y="4029178"/>
                  <a:ext cx="735925" cy="4906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5" name="TextBox 24"/>
                <p:cNvSpPr txBox="1"/>
                <p:nvPr/>
              </p:nvSpPr>
              <p:spPr>
                <a:xfrm>
                  <a:off x="7924090" y="4132001"/>
                  <a:ext cx="96436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05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数据中心</a:t>
                  </a:r>
                  <a:endParaRPr lang="en-US" sz="105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pic>
            <p:nvPicPr>
              <p:cNvPr id="38" name="Picture 2" descr="http://packetpushers.net/wp-content/uploads/2015/03/openstack-logo.jpg"/>
              <p:cNvPicPr>
                <a:picLocks noChangeAspect="1" noChangeArrowheads="1"/>
              </p:cNvPicPr>
              <p:nvPr/>
            </p:nvPicPr>
            <p:blipFill>
              <a:blip r:embed="rId1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19044" y="3931881"/>
                <a:ext cx="721267" cy="7212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40506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0EBBCF-A997-4D1C-90E2-4306146DD6E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2113" y="2909076"/>
            <a:ext cx="5104130" cy="1065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IaaS	</a:t>
            </a:r>
            <a:endParaRPr lang="en-US" sz="1050" dirty="0"/>
          </a:p>
        </p:txBody>
      </p:sp>
      <p:sp>
        <p:nvSpPr>
          <p:cNvPr id="6" name="Rectangle 5"/>
          <p:cNvSpPr/>
          <p:nvPr/>
        </p:nvSpPr>
        <p:spPr>
          <a:xfrm>
            <a:off x="952112" y="1823881"/>
            <a:ext cx="2493819" cy="106572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传统</a:t>
            </a:r>
            <a:r>
              <a:rPr lang="en-US" sz="1350" dirty="0"/>
              <a:t>PaaS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00921" y="878628"/>
            <a:ext cx="6017396" cy="482204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b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1"/>
              </a:buClr>
              <a:buSzPct val="100000"/>
              <a:defRPr sz="2800" b="1" spc="-150">
                <a:solidFill>
                  <a:srgbClr val="58585A"/>
                </a:solidFill>
              </a:defRPr>
            </a:lvl1pPr>
            <a:lvl2pPr>
              <a:buClr>
                <a:schemeClr val="dk1"/>
              </a:buClr>
              <a:buSzPct val="100000"/>
              <a:defRPr sz="3600" b="1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ct val="100000"/>
              <a:defRPr sz="3600" b="1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ct val="100000"/>
              <a:defRPr sz="3600" b="1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ct val="100000"/>
              <a:defRPr sz="3600" b="1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ct val="100000"/>
              <a:defRPr sz="3600" b="1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ct val="100000"/>
              <a:defRPr sz="3600" b="1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ct val="100000"/>
              <a:defRPr sz="3600" b="1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ct val="100000"/>
              <a:defRPr sz="3600" b="1">
                <a:solidFill>
                  <a:schemeClr val="dk1"/>
                </a:solidFill>
              </a:defRPr>
            </a:lvl9pPr>
          </a:lstStyle>
          <a:p>
            <a:r>
              <a:rPr lang="zh-CN" altLang="en-US" sz="27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场景</a:t>
            </a:r>
            <a:r>
              <a:rPr lang="en-US" altLang="zh-CN" sz="27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sz="27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2700" dirty="0">
                <a:solidFill>
                  <a:schemeClr val="tx1"/>
                </a:solidFill>
              </a:rPr>
              <a:t>构建轻量级</a:t>
            </a:r>
            <a:r>
              <a:rPr lang="en-US" altLang="zh-CN" sz="2700" dirty="0">
                <a:solidFill>
                  <a:schemeClr val="tx1"/>
                </a:solidFill>
              </a:rPr>
              <a:t>PaaS</a:t>
            </a:r>
            <a:r>
              <a:rPr lang="zh-CN" altLang="en-US" sz="2700" dirty="0">
                <a:solidFill>
                  <a:schemeClr val="tx1"/>
                </a:solidFill>
              </a:rPr>
              <a:t>服务</a:t>
            </a:r>
            <a:endParaRPr lang="en-US" sz="2700" dirty="0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518452" y="1827454"/>
            <a:ext cx="2449318" cy="1789044"/>
            <a:chOff x="3518452" y="1827454"/>
            <a:chExt cx="2449318" cy="1789044"/>
          </a:xfrm>
        </p:grpSpPr>
        <p:sp>
          <p:nvSpPr>
            <p:cNvPr id="2" name="Rectangle 1"/>
            <p:cNvSpPr/>
            <p:nvPr/>
          </p:nvSpPr>
          <p:spPr>
            <a:xfrm>
              <a:off x="3518452" y="1827454"/>
              <a:ext cx="2449318" cy="1789044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584713" y="2491148"/>
              <a:ext cx="2292626" cy="7582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350" spc="-113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企业容器云</a:t>
              </a:r>
              <a:endParaRPr lang="en-US" sz="135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584713" y="1927251"/>
              <a:ext cx="2292627" cy="472801"/>
            </a:xfrm>
            <a:prstGeom prst="rect">
              <a:avLst/>
            </a:prstGeom>
            <a:noFill/>
            <a:ln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350" dirty="0">
                  <a:solidFill>
                    <a:schemeClr val="tx1"/>
                  </a:solidFill>
                </a:rPr>
                <a:t>    </a:t>
              </a:r>
              <a:r>
                <a:rPr lang="en-US" altLang="zh-CN" sz="1350" dirty="0">
                  <a:solidFill>
                    <a:schemeClr val="tx1"/>
                  </a:solidFill>
                </a:rPr>
                <a:t>DevOps</a:t>
              </a:r>
              <a:r>
                <a:rPr lang="zh-CN" altLang="en-US" sz="135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流水线</a:t>
              </a:r>
            </a:p>
          </p:txBody>
        </p:sp>
        <p:pic>
          <p:nvPicPr>
            <p:cNvPr id="9" name="Picture 4" descr="http://www.unixstickers.com/image/cache/data/stickers/jenkins/Jenkins.sh-600x600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6869" y="2000138"/>
              <a:ext cx="375744" cy="375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https://assets-cdn.github.com/images/modules/logos_page/Octocat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3917" y="2036743"/>
              <a:ext cx="363599" cy="302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4174686" y="3268907"/>
              <a:ext cx="113685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轻量级</a:t>
              </a:r>
              <a:r>
                <a:rPr lang="en-US" altLang="zh-CN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PaaS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277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961" y="2069629"/>
            <a:ext cx="6172200" cy="642938"/>
          </a:xfrm>
        </p:spPr>
        <p:txBody>
          <a:bodyPr/>
          <a:lstStyle/>
          <a:p>
            <a:pPr algn="ctr"/>
            <a:r>
              <a:rPr lang="zh-CN" altLang="en-US" sz="3200" dirty="0"/>
              <a:t>容器企业落地 ！</a:t>
            </a:r>
            <a:r>
              <a:rPr lang="en-US" altLang="zh-CN" sz="3200" dirty="0"/>
              <a:t>= </a:t>
            </a:r>
            <a:r>
              <a:rPr lang="zh-CN" altLang="en-US" sz="3200" dirty="0"/>
              <a:t>应用微服务化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0EBBCF-A997-4D1C-90E2-4306146DD6E7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046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spc="-113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企业容器云是</a:t>
            </a:r>
            <a:r>
              <a:rPr lang="en-US" altLang="zh-CN" sz="3200" spc="-113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zh-CN" altLang="en-US" sz="3200" spc="-113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投产的关键</a:t>
            </a:r>
            <a:endParaRPr lang="en-US" sz="3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0EBBCF-A997-4D1C-90E2-4306146DD6E7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259" y="1647871"/>
            <a:ext cx="633761" cy="3394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256" y="1647871"/>
            <a:ext cx="633761" cy="33945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404" y="1649137"/>
            <a:ext cx="633761" cy="33945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903" y="1649137"/>
            <a:ext cx="633761" cy="3394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901" y="1649137"/>
            <a:ext cx="633761" cy="339452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841057" y="2875842"/>
            <a:ext cx="631213" cy="254375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50000"/>
                  <a:lumOff val="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Linux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704822" y="2884167"/>
            <a:ext cx="631213" cy="254375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50000"/>
                  <a:lumOff val="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Linux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68588" y="2877690"/>
            <a:ext cx="631213" cy="254375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50000"/>
                  <a:lumOff val="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Linux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432352" y="2884167"/>
            <a:ext cx="631213" cy="254375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50000"/>
                  <a:lumOff val="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Linux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2013136" y="2149177"/>
            <a:ext cx="2902412" cy="524342"/>
          </a:xfrm>
          <a:prstGeom prst="roundRect">
            <a:avLst>
              <a:gd name="adj" fmla="val 7042"/>
            </a:avLst>
          </a:prstGeom>
          <a:solidFill>
            <a:schemeClr val="l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spc="-113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企业容器云</a:t>
            </a:r>
            <a:endParaRPr lang="en-US" sz="18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700770" y="3241870"/>
            <a:ext cx="3538057" cy="540950"/>
            <a:chOff x="4171047" y="3931881"/>
            <a:chExt cx="4717410" cy="721267"/>
          </a:xfrm>
        </p:grpSpPr>
        <p:pic>
          <p:nvPicPr>
            <p:cNvPr id="29" name="Picture 28" descr="http://upload.wikimedia.org/wikipedia/commons/thumb/1/1d/AmazonWebservices_Logo.svg/1280px-AmazonWebservices_Logo.sv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1047" y="4052775"/>
              <a:ext cx="1027285" cy="410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40400" y="4108090"/>
              <a:ext cx="1049972" cy="367835"/>
            </a:xfrm>
            <a:prstGeom prst="rect">
              <a:avLst/>
            </a:prstGeom>
          </p:spPr>
        </p:pic>
        <p:pic>
          <p:nvPicPr>
            <p:cNvPr id="31" name="Picture 2" descr="http://www.chinatechnews.com/wp-content/uploads/aliyun-logo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5589" y="4108091"/>
              <a:ext cx="1105360" cy="367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2" name="Group 31"/>
            <p:cNvGrpSpPr/>
            <p:nvPr/>
          </p:nvGrpSpPr>
          <p:grpSpPr>
            <a:xfrm>
              <a:off x="7924090" y="4029178"/>
              <a:ext cx="964367" cy="490617"/>
              <a:chOff x="7924090" y="4029178"/>
              <a:chExt cx="964367" cy="490617"/>
            </a:xfrm>
          </p:grpSpPr>
          <p:pic>
            <p:nvPicPr>
              <p:cNvPr id="34" name="Picture 33" descr="http://img5.cache.netease.com/photo/0009/2013-06-13/917QG72I0AI20009.jp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93929" y="4029178"/>
                <a:ext cx="735925" cy="4906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7924090" y="4132001"/>
                <a:ext cx="9643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5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数据中心</a:t>
                </a:r>
                <a:endParaRPr lang="en-US" sz="105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pic>
          <p:nvPicPr>
            <p:cNvPr id="33" name="Picture 2" descr="http://packetpushers.net/wp-content/uploads/2015/03/openstack-logo.jpg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9044" y="3931881"/>
              <a:ext cx="721267" cy="721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04385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0EBBCF-A997-4D1C-90E2-4306146DD6E7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8386" y="1219206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2013</a:t>
            </a:r>
            <a:r>
              <a:rPr lang="zh-CN" altLang="en-US" sz="2400" b="1" dirty="0"/>
              <a:t>年</a:t>
            </a:r>
            <a:r>
              <a:rPr lang="en-US" altLang="zh-CN" sz="2400" b="1" dirty="0"/>
              <a:t>3</a:t>
            </a:r>
            <a:r>
              <a:rPr lang="zh-CN" altLang="en-US" sz="2400" b="1" dirty="0"/>
              <a:t>月</a:t>
            </a:r>
            <a:r>
              <a:rPr lang="en-US" altLang="zh-CN" sz="2400" b="1" dirty="0"/>
              <a:t>13</a:t>
            </a:r>
            <a:r>
              <a:rPr lang="zh-CN" altLang="en-US" sz="2400" b="1" dirty="0"/>
              <a:t>日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644344" y="1219205"/>
            <a:ext cx="2460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Docker</a:t>
            </a:r>
            <a:r>
              <a:rPr lang="zh-CN" altLang="en-US" sz="2400" b="1" dirty="0"/>
              <a:t>项目发布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90354" y="1961323"/>
            <a:ext cx="1486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201</a:t>
            </a:r>
            <a:r>
              <a:rPr lang="en-US" altLang="zh-CN" sz="2400" b="1" dirty="0"/>
              <a:t>5</a:t>
            </a:r>
            <a:r>
              <a:rPr lang="zh-CN" altLang="en-US" sz="2400" b="1" dirty="0"/>
              <a:t>年初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626312" y="1961322"/>
            <a:ext cx="2680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100M Downloads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08386" y="2683565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2016</a:t>
            </a:r>
            <a:r>
              <a:rPr lang="zh-CN" altLang="en-US" sz="2400" b="1" dirty="0"/>
              <a:t>年</a:t>
            </a:r>
            <a:r>
              <a:rPr lang="en-US" altLang="zh-CN" sz="2400" b="1" dirty="0"/>
              <a:t>3</a:t>
            </a:r>
            <a:r>
              <a:rPr lang="zh-CN" altLang="en-US" sz="2400" b="1" dirty="0"/>
              <a:t>月</a:t>
            </a:r>
            <a:r>
              <a:rPr lang="en-US" altLang="zh-CN" sz="2400" b="1" dirty="0"/>
              <a:t>14</a:t>
            </a:r>
            <a:r>
              <a:rPr lang="zh-CN" altLang="en-US" sz="2400" b="1" dirty="0"/>
              <a:t>日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644344" y="2683564"/>
            <a:ext cx="2560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2.4B Downloads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910348" y="3863008"/>
            <a:ext cx="45521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http://www.informationweek.com/cloud/infrastructure-as-a-service/as-docker-turns-3-ceo-predicts-unabated-growth/d/d-id/1324745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87073" y="386300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来自：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428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构建容器云要解决的三个核心问题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/>
              <a:t>整合来自公有云，私有云，虚拟机，和物理机的计算，网络，存储资源</a:t>
            </a:r>
            <a:endParaRPr lang="en-US" altLang="zh-CN" sz="2400" dirty="0"/>
          </a:p>
          <a:p>
            <a:endParaRPr lang="en-US" sz="2400" dirty="0"/>
          </a:p>
          <a:p>
            <a:r>
              <a:rPr lang="zh-CN" altLang="en-US" sz="2400" dirty="0"/>
              <a:t>调度和编排容器，服务，和应用</a:t>
            </a:r>
            <a:endParaRPr lang="en-US" altLang="zh-CN" sz="2400" dirty="0"/>
          </a:p>
          <a:p>
            <a:endParaRPr lang="en-US" sz="2400" dirty="0"/>
          </a:p>
          <a:p>
            <a:r>
              <a:rPr lang="zh-CN" altLang="en-US" sz="2400" dirty="0"/>
              <a:t>和企业</a:t>
            </a:r>
            <a:r>
              <a:rPr lang="en-US" altLang="zh-CN" sz="2400" dirty="0"/>
              <a:t>IT</a:t>
            </a:r>
            <a:r>
              <a:rPr lang="zh-CN" altLang="en-US" sz="2400" dirty="0"/>
              <a:t>人员，组织，和系统接轨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0EBBCF-A997-4D1C-90E2-4306146DD6E7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896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Rancher</a:t>
            </a:r>
            <a:r>
              <a:rPr lang="zh-CN" altLang="en-US" sz="3200" dirty="0"/>
              <a:t>：</a:t>
            </a:r>
            <a:r>
              <a:rPr lang="zh-CN" altLang="en-US" sz="3200" spc="-113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开源企业容器云软件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0EBBCF-A997-4D1C-90E2-4306146DD6E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17209" y="1167658"/>
            <a:ext cx="5417653" cy="1095646"/>
          </a:xfrm>
          <a:prstGeom prst="rect">
            <a:avLst/>
          </a:prstGeom>
          <a:noFill/>
          <a:ln w="12700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4" name="Rectangle 23"/>
          <p:cNvSpPr/>
          <p:nvPr/>
        </p:nvSpPr>
        <p:spPr>
          <a:xfrm>
            <a:off x="617209" y="2367027"/>
            <a:ext cx="5417653" cy="848658"/>
          </a:xfrm>
          <a:prstGeom prst="rect">
            <a:avLst/>
          </a:prstGeom>
          <a:noFill/>
          <a:ln w="12700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7" name="TextBox 26"/>
          <p:cNvSpPr txBox="1"/>
          <p:nvPr/>
        </p:nvSpPr>
        <p:spPr>
          <a:xfrm>
            <a:off x="613943" y="1169101"/>
            <a:ext cx="1279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企业</a:t>
            </a:r>
            <a:r>
              <a:rPr lang="en-US" altLang="zh-CN" sz="1600" dirty="0"/>
              <a:t>IT</a:t>
            </a:r>
            <a:r>
              <a:rPr lang="zh-CN" altLang="en-US" sz="1600" dirty="0"/>
              <a:t>系统接轨</a:t>
            </a:r>
            <a:endParaRPr lang="en-US" sz="1600" dirty="0"/>
          </a:p>
        </p:txBody>
      </p:sp>
      <p:sp>
        <p:nvSpPr>
          <p:cNvPr id="28" name="Rectangle 27"/>
          <p:cNvSpPr/>
          <p:nvPr/>
        </p:nvSpPr>
        <p:spPr>
          <a:xfrm>
            <a:off x="617209" y="3326622"/>
            <a:ext cx="5417653" cy="1271882"/>
          </a:xfrm>
          <a:prstGeom prst="rect">
            <a:avLst/>
          </a:prstGeom>
          <a:noFill/>
          <a:ln w="12700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0" name="TextBox 29"/>
          <p:cNvSpPr txBox="1"/>
          <p:nvPr/>
        </p:nvSpPr>
        <p:spPr>
          <a:xfrm>
            <a:off x="622459" y="3330823"/>
            <a:ext cx="1558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基础设施服务</a:t>
            </a:r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622461" y="2406300"/>
            <a:ext cx="1848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调度和编排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81" y="3648024"/>
            <a:ext cx="4896307" cy="9087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134" y="2420985"/>
            <a:ext cx="2876584" cy="7664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3728" y="1326782"/>
            <a:ext cx="3796748" cy="82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97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Rancher Labs</a:t>
            </a:r>
            <a:r>
              <a:rPr lang="zh-CN" altLang="en-US" sz="3200" dirty="0"/>
              <a:t>简介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354" y="1259930"/>
            <a:ext cx="5395291" cy="2794260"/>
          </a:xfrm>
        </p:spPr>
        <p:txBody>
          <a:bodyPr/>
          <a:lstStyle/>
          <a:p>
            <a:r>
              <a:rPr lang="en-US" altLang="zh-CN" sz="2200" dirty="0"/>
              <a:t>2014</a:t>
            </a:r>
            <a:r>
              <a:rPr lang="zh-CN" altLang="en-US" sz="2200" dirty="0"/>
              <a:t>年创立于硅谷，开发开源容器云软件</a:t>
            </a:r>
            <a:r>
              <a:rPr lang="en-US" altLang="zh-CN" sz="2200" dirty="0"/>
              <a:t>Rancher</a:t>
            </a:r>
            <a:r>
              <a:rPr lang="zh-CN" altLang="en-US" sz="2200" dirty="0"/>
              <a:t>，服务企业客户</a:t>
            </a:r>
            <a:endParaRPr lang="en-US" altLang="zh-CN" sz="2200" dirty="0"/>
          </a:p>
          <a:p>
            <a:endParaRPr lang="en-US" altLang="zh-CN" sz="2200" dirty="0"/>
          </a:p>
          <a:p>
            <a:r>
              <a:rPr lang="en-US" altLang="zh-CN" sz="2200" dirty="0"/>
              <a:t>2015</a:t>
            </a:r>
            <a:r>
              <a:rPr lang="zh-CN" altLang="en-US" sz="2200" dirty="0"/>
              <a:t>年建立中国业务，</a:t>
            </a:r>
            <a:r>
              <a:rPr lang="zh-CN" altLang="en-US" sz="2200" b="1" dirty="0"/>
              <a:t>秦小康</a:t>
            </a:r>
            <a:endParaRPr lang="en-US" altLang="zh-CN" sz="2200" b="1" dirty="0"/>
          </a:p>
          <a:p>
            <a:r>
              <a:rPr lang="zh-CN" altLang="en-US" sz="2200" dirty="0"/>
              <a:t>（</a:t>
            </a:r>
            <a:r>
              <a:rPr lang="en-US" altLang="zh-CN" sz="2200" b="1" dirty="0"/>
              <a:t>George</a:t>
            </a:r>
            <a:r>
              <a:rPr lang="zh-CN" altLang="en-US" sz="2200" dirty="0"/>
              <a:t>）任总经理</a:t>
            </a:r>
            <a:endParaRPr lang="en-US" altLang="zh-CN" sz="2200" dirty="0"/>
          </a:p>
          <a:p>
            <a:endParaRPr lang="en-US" sz="2200" dirty="0"/>
          </a:p>
          <a:p>
            <a:r>
              <a:rPr lang="en-US" altLang="zh-CN" sz="2200" dirty="0"/>
              <a:t>2015</a:t>
            </a:r>
            <a:r>
              <a:rPr lang="zh-CN" altLang="en-US" sz="2200" dirty="0"/>
              <a:t>年与东网科技有限公司达成战略合作协议。东网成为</a:t>
            </a:r>
            <a:r>
              <a:rPr lang="en-US" altLang="zh-CN" sz="2200" dirty="0"/>
              <a:t>Rancher</a:t>
            </a:r>
            <a:r>
              <a:rPr lang="zh-CN" altLang="en-US" sz="2200" dirty="0"/>
              <a:t>在中国的独家总代理，并成立合资公司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0EBBCF-A997-4D1C-90E2-4306146DD6E7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205" y="1755911"/>
            <a:ext cx="1174264" cy="152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50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浏览器：桌面可替换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0EBBCF-A997-4D1C-90E2-4306146DD6E7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20" descr="http://tele-tag.com/wp-content/uploads/2011/10/logo-io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95" y="3374126"/>
            <a:ext cx="1353919" cy="63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2" descr="http://mscorpnews.blob.core.windows.net/ncmedia/2014/10/Windows_logo_Cyan_rgb_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808" y="3299184"/>
            <a:ext cx="1846710" cy="62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4" descr="http://thecomputerclan.com/wp/wp-content/uploads/2013/05/OS-X-Logo-300x17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053" y="3203372"/>
            <a:ext cx="1389639" cy="81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8" descr="http://polar.altervista.org/images/android-logo-transparen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955" y="3193290"/>
            <a:ext cx="996322" cy="99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0" descr="http://blog.monitor.us/wp-content/uploads/2012/04/html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72" y="1541545"/>
            <a:ext cx="694945" cy="69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0" descr="http://blog.monitor.us/wp-content/uploads/2012/04/html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045" y="1541545"/>
            <a:ext cx="694945" cy="69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0" descr="http://blog.monitor.us/wp-content/uploads/2012/04/html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317" y="1541544"/>
            <a:ext cx="694945" cy="69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77368" y="2407616"/>
            <a:ext cx="5872232" cy="5564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00" spc="-113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浏览器</a:t>
            </a:r>
            <a:endParaRPr lang="en-US" sz="2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8672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spc="-113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企业容器云</a:t>
            </a:r>
            <a:r>
              <a:rPr lang="zh-CN" altLang="en-US" sz="3200" dirty="0"/>
              <a:t>：基础设施可替换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0EBBCF-A997-4D1C-90E2-4306146DD6E7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2" descr="http://cdn2.expertreviews.co.uk/sites/expertreviews/files/3/03//macbook_pro_13_b_1145.jpg?itok=amqTXE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175" y="3258937"/>
            <a:ext cx="883262" cy="74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://upload.wikimedia.org/wikipedia/commons/thumb/1/1d/AmazonWebservices_Logo.svg/1280px-AmazonWebservices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581" y="3276593"/>
            <a:ext cx="1189028" cy="47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packetpushers.net/wp-content/uploads/2015/03/openstack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724" y="3192463"/>
            <a:ext cx="881516" cy="88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77368" y="2407616"/>
            <a:ext cx="5872232" cy="5564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00" spc="-113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企业容器云</a:t>
            </a:r>
            <a:endParaRPr lang="en-US" sz="21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173" y="1654542"/>
            <a:ext cx="753837" cy="4037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725" y="1627314"/>
            <a:ext cx="753837" cy="4037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173" y="1608562"/>
            <a:ext cx="753837" cy="403766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300912" y="1856424"/>
            <a:ext cx="6261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187416" y="1844131"/>
            <a:ext cx="6261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840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0EBBCF-A997-4D1C-90E2-4306146DD6E7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2171"/>
            <a:ext cx="6859533" cy="35491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452" y="0"/>
            <a:ext cx="3048000" cy="209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95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66501" y="1835240"/>
            <a:ext cx="2538684" cy="869892"/>
          </a:xfrm>
        </p:spPr>
        <p:txBody>
          <a:bodyPr/>
          <a:lstStyle/>
          <a:p>
            <a:pPr algn="ctr"/>
            <a:r>
              <a:rPr lang="en-US" dirty="0">
                <a:latin typeface="+mj-lt"/>
                <a:ea typeface="Roboto Slab" pitchFamily="2" charset="0"/>
              </a:rPr>
              <a:t>Thank you</a:t>
            </a:r>
            <a:endParaRPr lang="en-US" sz="1800" dirty="0">
              <a:latin typeface="+mj-lt"/>
              <a:ea typeface="Roboto Slab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6768" y="2777950"/>
            <a:ext cx="4412630" cy="588553"/>
          </a:xfrm>
        </p:spPr>
        <p:txBody>
          <a:bodyPr/>
          <a:lstStyle/>
          <a:p>
            <a:pPr algn="ctr"/>
            <a:r>
              <a:rPr lang="en-US" dirty="0">
                <a:latin typeface="+mn-lt"/>
                <a:ea typeface="Roboto Slab" pitchFamily="2" charset="0"/>
              </a:rPr>
              <a:t>rancher.com</a:t>
            </a:r>
          </a:p>
        </p:txBody>
      </p:sp>
      <p:sp>
        <p:nvSpPr>
          <p:cNvPr id="4" name="Rectangle 3"/>
          <p:cNvSpPr/>
          <p:nvPr/>
        </p:nvSpPr>
        <p:spPr>
          <a:xfrm>
            <a:off x="1369468" y="4234312"/>
            <a:ext cx="992579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7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ranchermeetup</a:t>
            </a:r>
            <a:endParaRPr lang="en-US" sz="7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67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45" y="2166612"/>
            <a:ext cx="6172200" cy="857250"/>
          </a:xfrm>
        </p:spPr>
        <p:txBody>
          <a:bodyPr/>
          <a:lstStyle/>
          <a:p>
            <a:pPr algn="ctr"/>
            <a:r>
              <a:rPr lang="en-US" altLang="zh-CN" sz="3200" dirty="0"/>
              <a:t>Goldman Sachs</a:t>
            </a:r>
            <a:r>
              <a:rPr lang="zh-CN" altLang="en-US" sz="3200" dirty="0"/>
              <a:t>在一年之内要把公司</a:t>
            </a:r>
            <a:r>
              <a:rPr lang="en-US" altLang="zh-CN" sz="3200" dirty="0"/>
              <a:t>90%</a:t>
            </a:r>
            <a:r>
              <a:rPr lang="zh-CN" altLang="en-US" sz="3200" dirty="0"/>
              <a:t>计算搬到容器上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0EBBCF-A997-4D1C-90E2-4306146DD6E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87317" y="3719792"/>
            <a:ext cx="3429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http://blogs.wsj.com/cio/2016/02/24/big-changes-in-goldmans-software-emerge-from-small-containers/</a:t>
            </a:r>
          </a:p>
        </p:txBody>
      </p:sp>
      <p:sp>
        <p:nvSpPr>
          <p:cNvPr id="6" name="Rectangle 5"/>
          <p:cNvSpPr/>
          <p:nvPr/>
        </p:nvSpPr>
        <p:spPr>
          <a:xfrm>
            <a:off x="2164042" y="3719792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来自：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926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593" y="2173990"/>
            <a:ext cx="6172200" cy="642938"/>
          </a:xfrm>
        </p:spPr>
        <p:txBody>
          <a:bodyPr/>
          <a:lstStyle/>
          <a:p>
            <a:pPr algn="ctr"/>
            <a:r>
              <a:rPr lang="zh-CN" altLang="en-US" sz="2800" dirty="0"/>
              <a:t>短短三年，容器使用为什么成长惊人？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0EBBCF-A997-4D1C-90E2-4306146DD6E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293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重要原因：研发生产环境的一致性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0EBBCF-A997-4D1C-90E2-4306146DD6E7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1232476" y="1063228"/>
            <a:ext cx="4393047" cy="3621415"/>
            <a:chOff x="759854" y="386367"/>
            <a:chExt cx="7585656" cy="6328688"/>
          </a:xfrm>
        </p:grpSpPr>
        <p:pic>
          <p:nvPicPr>
            <p:cNvPr id="5" name="Picture 2" descr="http://cdn2.expertreviews.co.uk/sites/expertreviews/files/3/03//macbook_pro_13_b_1145.jpg?itok=amqTXEG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8235" y="3969167"/>
              <a:ext cx="1726544" cy="1463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787899" y="5792489"/>
              <a:ext cx="1512399" cy="922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dirty="0"/>
                <a:t>研发</a:t>
              </a:r>
              <a:endParaRPr lang="en-US" sz="18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743674" y="5792491"/>
              <a:ext cx="1512399" cy="922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dirty="0"/>
                <a:t>生产</a:t>
              </a:r>
              <a:endParaRPr lang="en-US" sz="1800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614" y="2544301"/>
              <a:ext cx="875753" cy="106479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7900" y="2522122"/>
              <a:ext cx="1229579" cy="1047126"/>
            </a:xfrm>
            <a:prstGeom prst="rect">
              <a:avLst/>
            </a:prstGeom>
          </p:spPr>
        </p:pic>
        <p:pic>
          <p:nvPicPr>
            <p:cNvPr id="10" name="Picture 4" descr="http://upload.wikimedia.org/wikipedia/commons/thumb/1/1d/AmazonWebservices_Logo.svg/1280px-AmazonWebservices_Logo.svg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4824" y="4387723"/>
              <a:ext cx="1845755" cy="62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1928" y="808384"/>
              <a:ext cx="1305551" cy="116584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1406" y="808383"/>
              <a:ext cx="1305551" cy="1165843"/>
            </a:xfrm>
            <a:prstGeom prst="rect">
              <a:avLst/>
            </a:prstGeom>
          </p:spPr>
        </p:pic>
        <p:cxnSp>
          <p:nvCxnSpPr>
            <p:cNvPr id="13" name="Straight Connector 12"/>
            <p:cNvCxnSpPr/>
            <p:nvPr/>
          </p:nvCxnSpPr>
          <p:spPr>
            <a:xfrm>
              <a:off x="759854" y="5525037"/>
              <a:ext cx="758565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4533365" y="386367"/>
              <a:ext cx="0" cy="58677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779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593" y="2173990"/>
            <a:ext cx="6172200" cy="642938"/>
          </a:xfrm>
        </p:spPr>
        <p:txBody>
          <a:bodyPr/>
          <a:lstStyle/>
          <a:p>
            <a:pPr algn="ctr"/>
            <a:r>
              <a:rPr lang="zh-CN" altLang="en-US" sz="2800" dirty="0"/>
              <a:t>容器投产是容器应用普及的必然结果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0EBBCF-A997-4D1C-90E2-4306146DD6E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604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0EBBCF-A997-4D1C-90E2-4306146DD6E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998707" y="1582027"/>
            <a:ext cx="4728665" cy="482204"/>
          </a:xfrm>
          <a:noFill/>
          <a:ln>
            <a:noFill/>
          </a:ln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zh-CN" sz="2100" spc="-113" dirty="0">
                <a:solidFill>
                  <a:schemeClr val="tx1"/>
                </a:solidFill>
              </a:rPr>
              <a:t>1. </a:t>
            </a:r>
            <a:r>
              <a:rPr lang="zh-CN" altLang="en-US" sz="2100" spc="-113" dirty="0">
                <a:solidFill>
                  <a:schemeClr val="tx1"/>
                </a:solidFill>
              </a:rPr>
              <a:t>新一代的私有云、混合云环境</a:t>
            </a:r>
            <a:endParaRPr lang="en-US" sz="2100" spc="-113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970370" y="1692504"/>
            <a:ext cx="0" cy="1653703"/>
          </a:xfrm>
          <a:prstGeom prst="line">
            <a:avLst/>
          </a:prstGeom>
          <a:ln>
            <a:solidFill>
              <a:srgbClr val="5858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1998707" y="2025133"/>
            <a:ext cx="4728665" cy="482204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r>
              <a:rPr lang="en-US" altLang="zh-CN" sz="2100" spc="-113" dirty="0">
                <a:solidFill>
                  <a:schemeClr val="tx1"/>
                </a:solidFill>
              </a:rPr>
              <a:t>2. </a:t>
            </a:r>
            <a:r>
              <a:rPr lang="zh-CN" altLang="en-US" sz="2100" spc="-113" dirty="0">
                <a:solidFill>
                  <a:schemeClr val="tx1"/>
                </a:solidFill>
              </a:rPr>
              <a:t>企业应用商店和一键部署</a:t>
            </a:r>
            <a:endParaRPr lang="en-US" sz="2100" spc="-113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98706" y="2992273"/>
            <a:ext cx="329018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lang="en-US" altLang="zh-CN" sz="2100" b="1" spc="-113" dirty="0">
                <a:solidFill>
                  <a:schemeClr val="tx1"/>
                </a:solidFill>
              </a:rPr>
              <a:t>4. </a:t>
            </a:r>
            <a:r>
              <a:rPr lang="zh-CN" altLang="en-US" sz="2100" b="1" spc="-113" dirty="0">
                <a:solidFill>
                  <a:schemeClr val="tx1"/>
                </a:solidFill>
              </a:rPr>
              <a:t>构建轻量级</a:t>
            </a:r>
            <a:r>
              <a:rPr lang="en-US" altLang="zh-CN" sz="2100" b="1" spc="-113" dirty="0">
                <a:solidFill>
                  <a:schemeClr val="tx1"/>
                </a:solidFill>
              </a:rPr>
              <a:t>PaaS</a:t>
            </a:r>
            <a:r>
              <a:rPr lang="zh-CN" altLang="en-US" sz="2100" b="1" spc="-113" dirty="0">
                <a:solidFill>
                  <a:schemeClr val="tx1"/>
                </a:solidFill>
              </a:rPr>
              <a:t>服务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998709" y="2533348"/>
            <a:ext cx="4490359" cy="42920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r>
              <a:rPr lang="en-US" altLang="zh-CN" sz="2100" spc="-113" dirty="0">
                <a:solidFill>
                  <a:schemeClr val="tx1"/>
                </a:solidFill>
              </a:rPr>
              <a:t>3. </a:t>
            </a:r>
            <a:r>
              <a:rPr lang="zh-CN" altLang="en-US" sz="2100" spc="-113" dirty="0">
                <a:solidFill>
                  <a:schemeClr val="tx1"/>
                </a:solidFill>
              </a:rPr>
              <a:t>多环境，多资源池的</a:t>
            </a:r>
            <a:r>
              <a:rPr lang="en-US" altLang="zh-CN" sz="2100" spc="-113" dirty="0">
                <a:solidFill>
                  <a:schemeClr val="tx1"/>
                </a:solidFill>
              </a:rPr>
              <a:t>DevOps</a:t>
            </a:r>
            <a:r>
              <a:rPr lang="zh-CN" altLang="en-US" sz="2100" spc="-113" dirty="0">
                <a:solidFill>
                  <a:schemeClr val="tx1"/>
                </a:solidFill>
              </a:rPr>
              <a:t>流水线</a:t>
            </a:r>
            <a:endParaRPr lang="en-US" sz="2100" spc="-113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0593" y="2144317"/>
            <a:ext cx="13876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1" spc="-113" dirty="0">
                <a:solidFill>
                  <a:srgbClr val="0074A8"/>
                </a:solidFill>
              </a:rPr>
              <a:t>容器投产四种场景</a:t>
            </a:r>
            <a:endParaRPr lang="en-US" altLang="zh-CN" sz="2100" b="1" spc="-113" dirty="0">
              <a:solidFill>
                <a:srgbClr val="0074A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053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spc="-113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场景</a:t>
            </a:r>
            <a:r>
              <a:rPr lang="en-US" altLang="zh-CN" sz="2800" spc="-113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800" spc="-113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 新一代的</a:t>
            </a:r>
            <a:r>
              <a:rPr lang="zh-CN" altLang="en-US" sz="2800" spc="-113" dirty="0">
                <a:solidFill>
                  <a:schemeClr val="tx1"/>
                </a:solidFill>
              </a:rPr>
              <a:t>私有云、混合云</a:t>
            </a:r>
            <a:endParaRPr lang="en-US" sz="28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0EBBCF-A997-4D1C-90E2-4306146DD6E7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259" y="1647871"/>
            <a:ext cx="633761" cy="3394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256" y="1647871"/>
            <a:ext cx="633761" cy="33945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404" y="1649137"/>
            <a:ext cx="633761" cy="33945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903" y="1649137"/>
            <a:ext cx="633761" cy="3394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901" y="1649137"/>
            <a:ext cx="633761" cy="339452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841057" y="2875842"/>
            <a:ext cx="631213" cy="254375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50000"/>
                  <a:lumOff val="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Linux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704822" y="2884167"/>
            <a:ext cx="631213" cy="254375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50000"/>
                  <a:lumOff val="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Linux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68588" y="2877690"/>
            <a:ext cx="631213" cy="254375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50000"/>
                  <a:lumOff val="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Linux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432352" y="2884167"/>
            <a:ext cx="631213" cy="254375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50000"/>
                  <a:lumOff val="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Linux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2013136" y="2149177"/>
            <a:ext cx="2902412" cy="524342"/>
          </a:xfrm>
          <a:prstGeom prst="roundRect">
            <a:avLst>
              <a:gd name="adj" fmla="val 7042"/>
            </a:avLst>
          </a:prstGeom>
          <a:solidFill>
            <a:schemeClr val="l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spc="-113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企业容器云</a:t>
            </a:r>
            <a:endParaRPr lang="en-US" sz="18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700770" y="3241870"/>
            <a:ext cx="3538057" cy="540950"/>
            <a:chOff x="4171047" y="3931881"/>
            <a:chExt cx="4717410" cy="721267"/>
          </a:xfrm>
        </p:grpSpPr>
        <p:pic>
          <p:nvPicPr>
            <p:cNvPr id="29" name="Picture 28" descr="http://upload.wikimedia.org/wikipedia/commons/thumb/1/1d/AmazonWebservices_Logo.svg/1280px-AmazonWebservices_Logo.sv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1047" y="4052775"/>
              <a:ext cx="1027285" cy="410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40400" y="4108090"/>
              <a:ext cx="1049972" cy="367835"/>
            </a:xfrm>
            <a:prstGeom prst="rect">
              <a:avLst/>
            </a:prstGeom>
          </p:spPr>
        </p:pic>
        <p:pic>
          <p:nvPicPr>
            <p:cNvPr id="31" name="Picture 2" descr="http://www.chinatechnews.com/wp-content/uploads/aliyun-logo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5589" y="4108091"/>
              <a:ext cx="1105360" cy="367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2" name="Group 31"/>
            <p:cNvGrpSpPr/>
            <p:nvPr/>
          </p:nvGrpSpPr>
          <p:grpSpPr>
            <a:xfrm>
              <a:off x="7924090" y="4029178"/>
              <a:ext cx="964367" cy="490617"/>
              <a:chOff x="7924090" y="4029178"/>
              <a:chExt cx="964367" cy="490617"/>
            </a:xfrm>
          </p:grpSpPr>
          <p:pic>
            <p:nvPicPr>
              <p:cNvPr id="34" name="Picture 33" descr="http://img5.cache.netease.com/photo/0009/2013-06-13/917QG72I0AI20009.jp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93929" y="4029178"/>
                <a:ext cx="735925" cy="4906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7924090" y="4132001"/>
                <a:ext cx="9643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5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数据中心</a:t>
                </a:r>
                <a:endParaRPr lang="en-US" sz="105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pic>
          <p:nvPicPr>
            <p:cNvPr id="33" name="Picture 2" descr="http://packetpushers.net/wp-content/uploads/2015/03/openstack-logo.jpg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9044" y="3931881"/>
              <a:ext cx="721267" cy="721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65719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0EBBCF-A997-4D1C-90E2-4306146DD6E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95072" y="2957702"/>
            <a:ext cx="2566670" cy="8149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88"/>
          </a:p>
        </p:txBody>
      </p:sp>
      <p:sp>
        <p:nvSpPr>
          <p:cNvPr id="11" name="Rectangle 10"/>
          <p:cNvSpPr/>
          <p:nvPr/>
        </p:nvSpPr>
        <p:spPr>
          <a:xfrm>
            <a:off x="3908052" y="2957702"/>
            <a:ext cx="1005526" cy="8149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88"/>
          </a:p>
        </p:txBody>
      </p:sp>
      <p:sp>
        <p:nvSpPr>
          <p:cNvPr id="13" name="TextBox 12"/>
          <p:cNvSpPr txBox="1"/>
          <p:nvPr/>
        </p:nvSpPr>
        <p:spPr>
          <a:xfrm>
            <a:off x="669994" y="3170487"/>
            <a:ext cx="1523288" cy="323165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 spc="-150">
                <a:solidFill>
                  <a:srgbClr val="58585A"/>
                </a:solidFill>
              </a:defRPr>
            </a:lvl1pPr>
          </a:lstStyle>
          <a:p>
            <a:r>
              <a:rPr lang="zh-CN" altLang="en-US" sz="1500" dirty="0"/>
              <a:t>私有数据中心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71827" y="3469155"/>
            <a:ext cx="933977" cy="323165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 spc="-150">
                <a:solidFill>
                  <a:srgbClr val="58585A"/>
                </a:solidFill>
              </a:defRPr>
            </a:lvl1pPr>
          </a:lstStyle>
          <a:p>
            <a:r>
              <a:rPr lang="zh-CN" altLang="en-US" sz="1500" dirty="0"/>
              <a:t>阿里云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394" y="2997425"/>
            <a:ext cx="473145" cy="47314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938" y="3137896"/>
            <a:ext cx="913160" cy="365264"/>
          </a:xfrm>
          <a:prstGeom prst="rect">
            <a:avLst/>
          </a:prstGeom>
        </p:spPr>
      </p:pic>
      <p:cxnSp>
        <p:nvCxnSpPr>
          <p:cNvPr id="17" name="Straight Connector 16"/>
          <p:cNvCxnSpPr>
            <a:stCxn id="10" idx="3"/>
            <a:endCxn id="11" idx="1"/>
          </p:cNvCxnSpPr>
          <p:nvPr/>
        </p:nvCxnSpPr>
        <p:spPr>
          <a:xfrm>
            <a:off x="3161741" y="3365159"/>
            <a:ext cx="746309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338728" y="2941688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/>
              <a:t>安全</a:t>
            </a:r>
            <a:endParaRPr lang="en-US" altLang="zh-CN" sz="1050" dirty="0"/>
          </a:p>
          <a:p>
            <a:r>
              <a:rPr lang="zh-CN" altLang="en-US" sz="1050" dirty="0"/>
              <a:t>加密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32929" y="2699128"/>
            <a:ext cx="5993273" cy="143812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23" name="Parallelogram 22"/>
          <p:cNvSpPr/>
          <p:nvPr/>
        </p:nvSpPr>
        <p:spPr>
          <a:xfrm>
            <a:off x="424462" y="2522802"/>
            <a:ext cx="6188006" cy="176324"/>
          </a:xfrm>
          <a:prstGeom prst="parallelogram">
            <a:avLst>
              <a:gd name="adj" fmla="val 119444"/>
            </a:avLst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spc="-113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企业容器云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95072" y="1767792"/>
            <a:ext cx="614137" cy="5858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rgbClr val="92D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bg1"/>
                </a:solidFill>
              </a:rPr>
              <a:t>应用</a:t>
            </a:r>
            <a:r>
              <a:rPr lang="en-US" altLang="zh-CN" sz="1050" dirty="0">
                <a:solidFill>
                  <a:schemeClr val="bg1"/>
                </a:solidFill>
              </a:rPr>
              <a:t>A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380697" y="1771269"/>
            <a:ext cx="614137" cy="585820"/>
          </a:xfrm>
          <a:prstGeom prst="rect">
            <a:avLst/>
          </a:prstGeom>
          <a:solidFill>
            <a:srgbClr val="00B050"/>
          </a:solidFill>
          <a:ln w="127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bg1"/>
                </a:solidFill>
              </a:rPr>
              <a:t>应用</a:t>
            </a:r>
            <a:r>
              <a:rPr lang="en-US" altLang="zh-CN" sz="1050" dirty="0">
                <a:solidFill>
                  <a:schemeClr val="bg1"/>
                </a:solidFill>
              </a:rPr>
              <a:t>B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441644" y="1764213"/>
            <a:ext cx="722600" cy="585820"/>
          </a:xfrm>
          <a:prstGeom prst="rect">
            <a:avLst/>
          </a:prstGeom>
          <a:solidFill>
            <a:srgbClr val="00B050"/>
          </a:solidFill>
          <a:ln w="127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bg1"/>
                </a:solidFill>
              </a:rPr>
              <a:t>应用</a:t>
            </a:r>
            <a:r>
              <a:rPr lang="en-US" altLang="zh-CN" sz="1050" dirty="0">
                <a:solidFill>
                  <a:schemeClr val="bg1"/>
                </a:solidFill>
              </a:rPr>
              <a:t>C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372902" y="1747281"/>
            <a:ext cx="614137" cy="585820"/>
          </a:xfrm>
          <a:prstGeom prst="rect">
            <a:avLst/>
          </a:prstGeom>
          <a:solidFill>
            <a:srgbClr val="00B050"/>
          </a:solidFill>
          <a:ln w="127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bg1"/>
                </a:solidFill>
              </a:rPr>
              <a:t>应用</a:t>
            </a:r>
            <a:r>
              <a:rPr lang="en-US" altLang="zh-CN" sz="1050" dirty="0">
                <a:solidFill>
                  <a:schemeClr val="bg1"/>
                </a:solidFill>
              </a:rPr>
              <a:t>A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875329" y="1764213"/>
            <a:ext cx="722600" cy="585820"/>
          </a:xfrm>
          <a:prstGeom prst="rect">
            <a:avLst/>
          </a:prstGeom>
          <a:solidFill>
            <a:srgbClr val="00B050"/>
          </a:solidFill>
          <a:ln w="127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bg1"/>
                </a:solidFill>
              </a:rPr>
              <a:t>应用</a:t>
            </a:r>
            <a:r>
              <a:rPr lang="en-US" altLang="zh-CN" sz="1050" dirty="0">
                <a:solidFill>
                  <a:schemeClr val="bg1"/>
                </a:solidFill>
              </a:rPr>
              <a:t>C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328336" y="1708528"/>
            <a:ext cx="2387123" cy="701921"/>
          </a:xfrm>
          <a:prstGeom prst="rect">
            <a:avLst/>
          </a:prstGeom>
          <a:noFill/>
          <a:ln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32" name="Isosceles Triangle 31"/>
          <p:cNvSpPr/>
          <p:nvPr/>
        </p:nvSpPr>
        <p:spPr>
          <a:xfrm rot="5400000">
            <a:off x="3178192" y="1968663"/>
            <a:ext cx="548606" cy="18026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33" name="Isosceles Triangle 32"/>
          <p:cNvSpPr/>
          <p:nvPr/>
        </p:nvSpPr>
        <p:spPr>
          <a:xfrm rot="5400000">
            <a:off x="3307303" y="1974047"/>
            <a:ext cx="548606" cy="18026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302458" y="517173"/>
            <a:ext cx="6017396" cy="482204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r>
              <a:rPr lang="zh-CN" altLang="en-US" sz="2700" spc="-113" dirty="0">
                <a:solidFill>
                  <a:schemeClr val="tx1"/>
                </a:solidFill>
              </a:rPr>
              <a:t>应用在不同云间动态扩容和迁移</a:t>
            </a:r>
            <a:endParaRPr lang="en-US" sz="2700" spc="-113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223458" y="2957702"/>
            <a:ext cx="1096396" cy="8149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88"/>
          </a:p>
        </p:txBody>
      </p:sp>
      <p:pic>
        <p:nvPicPr>
          <p:cNvPr id="31" name="Picture 4" descr="http://upload.wikimedia.org/wikipedia/commons/thumb/1/1d/AmazonWebservices_Logo.svg/1280px-AmazonWebservices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081" y="3184755"/>
            <a:ext cx="789183" cy="31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Connector 35"/>
          <p:cNvCxnSpPr>
            <a:stCxn id="11" idx="3"/>
            <a:endCxn id="35" idx="1"/>
          </p:cNvCxnSpPr>
          <p:nvPr/>
        </p:nvCxnSpPr>
        <p:spPr>
          <a:xfrm>
            <a:off x="4913576" y="3365159"/>
            <a:ext cx="309881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864615" y="2974279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/>
              <a:t>安全</a:t>
            </a:r>
            <a:endParaRPr lang="en-US" altLang="zh-CN" sz="1050" dirty="0"/>
          </a:p>
          <a:p>
            <a:r>
              <a:rPr lang="zh-CN" altLang="en-US" sz="1050" dirty="0"/>
              <a:t>加密</a:t>
            </a:r>
          </a:p>
        </p:txBody>
      </p:sp>
      <p:sp>
        <p:nvSpPr>
          <p:cNvPr id="38" name="Freeform 37"/>
          <p:cNvSpPr/>
          <p:nvPr/>
        </p:nvSpPr>
        <p:spPr>
          <a:xfrm>
            <a:off x="2400303" y="3769859"/>
            <a:ext cx="3012622" cy="236765"/>
          </a:xfrm>
          <a:custGeom>
            <a:avLst/>
            <a:gdLst>
              <a:gd name="connsiteX0" fmla="*/ 0 w 4016829"/>
              <a:gd name="connsiteY0" fmla="*/ 0 h 315686"/>
              <a:gd name="connsiteX1" fmla="*/ 2394857 w 4016829"/>
              <a:gd name="connsiteY1" fmla="*/ 315686 h 315686"/>
              <a:gd name="connsiteX2" fmla="*/ 4016829 w 4016829"/>
              <a:gd name="connsiteY2" fmla="*/ 0 h 31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16829" h="315686">
                <a:moveTo>
                  <a:pt x="0" y="0"/>
                </a:moveTo>
                <a:cubicBezTo>
                  <a:pt x="862693" y="157843"/>
                  <a:pt x="1725386" y="315686"/>
                  <a:pt x="2394857" y="315686"/>
                </a:cubicBezTo>
                <a:cubicBezTo>
                  <a:pt x="3064328" y="315686"/>
                  <a:pt x="3782786" y="34471"/>
                  <a:pt x="4016829" y="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39" name="Freeform 38"/>
          <p:cNvSpPr/>
          <p:nvPr/>
        </p:nvSpPr>
        <p:spPr>
          <a:xfrm rot="21419450" flipV="1">
            <a:off x="1108642" y="1370202"/>
            <a:ext cx="4333952" cy="332192"/>
          </a:xfrm>
          <a:custGeom>
            <a:avLst/>
            <a:gdLst>
              <a:gd name="connsiteX0" fmla="*/ 0 w 4016829"/>
              <a:gd name="connsiteY0" fmla="*/ 0 h 315686"/>
              <a:gd name="connsiteX1" fmla="*/ 2394857 w 4016829"/>
              <a:gd name="connsiteY1" fmla="*/ 315686 h 315686"/>
              <a:gd name="connsiteX2" fmla="*/ 4016829 w 4016829"/>
              <a:gd name="connsiteY2" fmla="*/ 0 h 31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16829" h="315686">
                <a:moveTo>
                  <a:pt x="0" y="0"/>
                </a:moveTo>
                <a:cubicBezTo>
                  <a:pt x="862693" y="157843"/>
                  <a:pt x="1725386" y="315686"/>
                  <a:pt x="2394857" y="315686"/>
                </a:cubicBezTo>
                <a:cubicBezTo>
                  <a:pt x="3064328" y="315686"/>
                  <a:pt x="3782786" y="34471"/>
                  <a:pt x="4016829" y="0"/>
                </a:cubicBezTo>
              </a:path>
            </a:pathLst>
          </a:custGeom>
          <a:noFill/>
          <a:ln w="3175">
            <a:solidFill>
              <a:srgbClr val="00B050"/>
            </a:solidFill>
            <a:prstDash val="lg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</p:spTree>
    <p:extLst>
      <p:ext uri="{BB962C8B-B14F-4D97-AF65-F5344CB8AC3E}">
        <p14:creationId xmlns:p14="http://schemas.microsoft.com/office/powerpoint/2010/main" val="337100608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88153</TotalTime>
  <Words>722</Words>
  <Application>Microsoft Office PowerPoint</Application>
  <PresentationFormat>Custom</PresentationFormat>
  <Paragraphs>134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Microsoft YaHei</vt:lpstr>
      <vt:lpstr>ＭＳ Ｐゴシック</vt:lpstr>
      <vt:lpstr>Roboto Slab</vt:lpstr>
      <vt:lpstr>宋体</vt:lpstr>
      <vt:lpstr>Arial</vt:lpstr>
      <vt:lpstr>Consolas</vt:lpstr>
      <vt:lpstr>Courier New</vt:lpstr>
      <vt:lpstr>simple-light</vt:lpstr>
      <vt:lpstr>如何让Docker容器在企业中投产</vt:lpstr>
      <vt:lpstr>PowerPoint Presentation</vt:lpstr>
      <vt:lpstr>Goldman Sachs在一年之内要把公司90%计算搬到容器上</vt:lpstr>
      <vt:lpstr>短短三年，容器使用为什么成长惊人？</vt:lpstr>
      <vt:lpstr>重要原因：研发生产环境的一致性</vt:lpstr>
      <vt:lpstr>容器投产是容器应用普及的必然结果</vt:lpstr>
      <vt:lpstr>1. 新一代的私有云、混合云环境</vt:lpstr>
      <vt:lpstr>场景1： 新一代的私有云、混合云</vt:lpstr>
      <vt:lpstr>PowerPoint Presentation</vt:lpstr>
      <vt:lpstr>IaaS仅仅实现了快速部署虚拟机</vt:lpstr>
      <vt:lpstr>快速部署虚拟机不解决应用部署问题</vt:lpstr>
      <vt:lpstr>容器改变了应用部署和管理的模式</vt:lpstr>
      <vt:lpstr>场景2：企业应用商店和一键部署应用</vt:lpstr>
      <vt:lpstr>PowerPoint Presentation</vt:lpstr>
      <vt:lpstr>PowerPoint Presentation</vt:lpstr>
      <vt:lpstr>场景3： 多环境，多资源池的DevOps流水线</vt:lpstr>
      <vt:lpstr>PowerPoint Presentation</vt:lpstr>
      <vt:lpstr>容器企业落地 ！= 应用微服务化</vt:lpstr>
      <vt:lpstr>企业容器云是Docker投产的关键</vt:lpstr>
      <vt:lpstr>构建容器云要解决的三个核心问题</vt:lpstr>
      <vt:lpstr>Rancher：开源企业容器云软件</vt:lpstr>
      <vt:lpstr>Rancher Labs简介</vt:lpstr>
      <vt:lpstr>浏览器：桌面可替换</vt:lpstr>
      <vt:lpstr>企业容器云：基础设施可替换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Macro Systems, Inc.</dc:title>
  <dc:creator>Sheng</dc:creator>
  <cp:lastModifiedBy>Sheng Liang</cp:lastModifiedBy>
  <cp:revision>1779</cp:revision>
  <cp:lastPrinted>2014-09-09T22:27:52Z</cp:lastPrinted>
  <dcterms:modified xsi:type="dcterms:W3CDTF">2016-06-03T22:26:24Z</dcterms:modified>
</cp:coreProperties>
</file>